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21" r:id="rId1"/>
  </p:sldMasterIdLst>
  <p:notesMasterIdLst>
    <p:notesMasterId r:id="rId50"/>
  </p:notesMasterIdLst>
  <p:handoutMasterIdLst>
    <p:handoutMasterId r:id="rId51"/>
  </p:handoutMasterIdLst>
  <p:sldIdLst>
    <p:sldId id="314" r:id="rId2"/>
    <p:sldId id="443" r:id="rId3"/>
    <p:sldId id="433" r:id="rId4"/>
    <p:sldId id="469" r:id="rId5"/>
    <p:sldId id="478" r:id="rId6"/>
    <p:sldId id="488" r:id="rId7"/>
    <p:sldId id="436" r:id="rId8"/>
    <p:sldId id="437" r:id="rId9"/>
    <p:sldId id="438" r:id="rId10"/>
    <p:sldId id="431" r:id="rId11"/>
    <p:sldId id="409" r:id="rId12"/>
    <p:sldId id="480" r:id="rId13"/>
    <p:sldId id="481" r:id="rId14"/>
    <p:sldId id="475" r:id="rId15"/>
    <p:sldId id="444" r:id="rId16"/>
    <p:sldId id="496" r:id="rId17"/>
    <p:sldId id="497" r:id="rId18"/>
    <p:sldId id="498" r:id="rId19"/>
    <p:sldId id="499" r:id="rId20"/>
    <p:sldId id="500" r:id="rId21"/>
    <p:sldId id="471" r:id="rId22"/>
    <p:sldId id="472" r:id="rId23"/>
    <p:sldId id="458" r:id="rId24"/>
    <p:sldId id="473" r:id="rId25"/>
    <p:sldId id="494" r:id="rId26"/>
    <p:sldId id="490" r:id="rId27"/>
    <p:sldId id="491" r:id="rId28"/>
    <p:sldId id="474" r:id="rId29"/>
    <p:sldId id="493" r:id="rId30"/>
    <p:sldId id="483" r:id="rId31"/>
    <p:sldId id="487" r:id="rId32"/>
    <p:sldId id="484" r:id="rId33"/>
    <p:sldId id="350" r:id="rId34"/>
    <p:sldId id="401" r:id="rId35"/>
    <p:sldId id="407" r:id="rId36"/>
    <p:sldId id="408" r:id="rId37"/>
    <p:sldId id="441" r:id="rId38"/>
    <p:sldId id="414" r:id="rId39"/>
    <p:sldId id="440" r:id="rId40"/>
    <p:sldId id="416" r:id="rId41"/>
    <p:sldId id="427" r:id="rId42"/>
    <p:sldId id="429" r:id="rId43"/>
    <p:sldId id="430" r:id="rId44"/>
    <p:sldId id="434" r:id="rId45"/>
    <p:sldId id="420" r:id="rId46"/>
    <p:sldId id="442" r:id="rId47"/>
    <p:sldId id="486" r:id="rId48"/>
    <p:sldId id="501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02E4"/>
    <a:srgbClr val="6302F2"/>
    <a:srgbClr val="FF0000"/>
    <a:srgbClr val="000000"/>
    <a:srgbClr val="B5E739"/>
    <a:srgbClr val="46DA97"/>
    <a:srgbClr val="AC74FE"/>
    <a:srgbClr val="802BFD"/>
    <a:srgbClr val="2600E6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08" autoAdjust="0"/>
    <p:restoredTop sz="94444" autoAdjust="0"/>
  </p:normalViewPr>
  <p:slideViewPr>
    <p:cSldViewPr>
      <p:cViewPr varScale="1">
        <p:scale>
          <a:sx n="140" d="100"/>
          <a:sy n="140" d="100"/>
        </p:scale>
        <p:origin x="-30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1" d="100"/>
        <a:sy n="20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205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205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58DE4745-4D3B-4FE4-9977-0BD7E0BA81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7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81BAC-9A8C-41A7-87E0-006EA363D24D}" type="datetimeFigureOut">
              <a:rPr lang="en-US" smtClean="0"/>
              <a:pPr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6552E-4EA1-414A-AB00-4A5782B5A5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8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6552E-4EA1-414A-AB00-4A5782B5A5E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1252" name="Rectangle 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277CACD-6B61-4ADB-9227-44230C0F1E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114EA-C485-493D-928A-E65562CB65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8A8011-98E7-4943-9064-70DBF1EFC9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1148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435A8B1-D1A3-4F42-88DA-283321482F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B53A7E7-0621-4F55-8721-D21A576BA9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381000"/>
            <a:ext cx="82296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D73CF37-966F-43E7-8236-B1294D28F72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57759-96A5-463F-8DCE-151FF472BFC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EE5F27-4ACC-4F76-AF01-FD2DA3F758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5A7A89-9AD1-4A09-A1EA-F388CFC539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AC9133-5CBF-416B-8413-17FF700A04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CCDF3-0ECB-4BF5-A30E-0C6FDC548F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7C530E-4DC1-4648-9C8E-13404E3BF4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E12453-6826-40B7-9321-0E48E7D639C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2B01CD-3E0C-428F-A359-1691F0409A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802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0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D845AF20-5A5C-44A4-A43D-E980906B2343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p:transition xmlns:p14="http://schemas.microsoft.com/office/powerpoint/2010/main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wmf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w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jpeg"/><Relationship Id="rId7" Type="http://schemas.openxmlformats.org/officeDocument/2006/relationships/image" Target="../media/image4.jpeg"/><Relationship Id="rId8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nas.missouristate.edu/zooplankton/default.ht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3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4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46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4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3" cstate="print"/>
          <a:srcRect l="2222"/>
          <a:stretch>
            <a:fillRect/>
          </a:stretch>
        </p:blipFill>
        <p:spPr bwMode="auto">
          <a:xfrm>
            <a:off x="2971800" y="3048000"/>
            <a:ext cx="3477613" cy="273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3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52400"/>
            <a:ext cx="8382000" cy="1828800"/>
          </a:xfrm>
        </p:spPr>
        <p:txBody>
          <a:bodyPr/>
          <a:lstStyle/>
          <a:p>
            <a:r>
              <a:rPr lang="en-US" sz="4000" dirty="0"/>
              <a:t>Temporal stability in aquatic food webs: the role of environmental variability and species richness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286000"/>
            <a:ext cx="8001000" cy="106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Amy </a:t>
            </a:r>
            <a:r>
              <a:rPr lang="en-US" sz="2400" dirty="0" smtClean="0"/>
              <a:t>Downing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Bryan Brown</a:t>
            </a:r>
            <a:r>
              <a:rPr lang="en-US" sz="2400" baseline="30000" dirty="0" smtClean="0"/>
              <a:t>2,</a:t>
            </a:r>
            <a:r>
              <a:rPr lang="en-US" sz="2400" dirty="0" smtClean="0"/>
              <a:t> Mathew Leibold</a:t>
            </a:r>
            <a:r>
              <a:rPr lang="en-US" sz="2400" baseline="30000" dirty="0" smtClean="0"/>
              <a:t>3</a:t>
            </a:r>
            <a:endParaRPr lang="en-US" sz="2400" baseline="30000" dirty="0"/>
          </a:p>
          <a:p>
            <a:pPr>
              <a:lnSpc>
                <a:spcPct val="80000"/>
              </a:lnSpc>
            </a:pPr>
            <a:r>
              <a:rPr lang="en-US" sz="1600" dirty="0" smtClean="0"/>
              <a:t>1 Ohio </a:t>
            </a:r>
            <a:r>
              <a:rPr lang="en-US" sz="1600" dirty="0"/>
              <a:t>Wesleyan </a:t>
            </a:r>
            <a:r>
              <a:rPr lang="en-US" sz="1600" dirty="0" smtClean="0"/>
              <a:t>University, 2 Virginia Tech,</a:t>
            </a:r>
            <a:r>
              <a:rPr lang="en-US" sz="1600" dirty="0"/>
              <a:t> </a:t>
            </a:r>
            <a:r>
              <a:rPr lang="en-US" sz="1600" dirty="0" smtClean="0"/>
              <a:t>3  </a:t>
            </a:r>
            <a:r>
              <a:rPr lang="en-US" sz="1600" dirty="0"/>
              <a:t>University of Texas-Austin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6019800"/>
            <a:ext cx="7399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National Science Foundation, Ohio Wesleyan Summer Science Program</a:t>
            </a: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</a:rPr>
              <a:t>Michigan State University and the Kellogg Biological Field Station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81000" y="304800"/>
            <a:ext cx="8229600" cy="762000"/>
          </a:xfrm>
          <a:prstGeom prst="rect">
            <a:avLst/>
          </a:prstGeo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04800" y="381001"/>
            <a:ext cx="2895600" cy="5786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Mechanisms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Compensation/</a:t>
            </a:r>
            <a:r>
              <a:rPr lang="en-US" dirty="0" err="1" smtClean="0"/>
              <a:t>asynch</a:t>
            </a:r>
            <a:r>
              <a:rPr lang="en-US" dirty="0" smtClean="0"/>
              <a:t>		</a:t>
            </a:r>
          </a:p>
          <a:p>
            <a:endParaRPr lang="en-US" dirty="0" smtClean="0"/>
          </a:p>
          <a:p>
            <a:r>
              <a:rPr lang="en-US" dirty="0" smtClean="0"/>
              <a:t>Statistical averaging	</a:t>
            </a:r>
          </a:p>
          <a:p>
            <a:r>
              <a:rPr lang="en-US" dirty="0" smtClean="0"/>
              <a:t>		</a:t>
            </a:r>
          </a:p>
          <a:p>
            <a:r>
              <a:rPr lang="en-US" dirty="0" err="1" smtClean="0"/>
              <a:t>Overyielding</a:t>
            </a:r>
            <a:r>
              <a:rPr lang="en-US" dirty="0" smtClean="0"/>
              <a:t>					</a:t>
            </a:r>
          </a:p>
          <a:p>
            <a:r>
              <a:rPr lang="en-US" dirty="0" smtClean="0"/>
              <a:t>Selection effect				</a:t>
            </a:r>
          </a:p>
          <a:p>
            <a:r>
              <a:rPr lang="en-US" dirty="0" smtClean="0"/>
              <a:t>Facilitation				</a:t>
            </a:r>
          </a:p>
          <a:p>
            <a:r>
              <a:rPr lang="en-US" dirty="0" smtClean="0"/>
              <a:t>Weak interactions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1800" y="381000"/>
            <a:ext cx="37338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Effect on populations </a:t>
            </a:r>
          </a:p>
          <a:p>
            <a:endParaRPr lang="en-US" dirty="0" smtClean="0"/>
          </a:p>
          <a:p>
            <a:r>
              <a:rPr lang="en-US" dirty="0" smtClean="0"/>
              <a:t>destabilizing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destabilizing if z &lt; 2,  </a:t>
            </a:r>
          </a:p>
          <a:p>
            <a:r>
              <a:rPr lang="en-US" dirty="0" smtClean="0"/>
              <a:t>stabilizing if z &gt; 2	</a:t>
            </a:r>
          </a:p>
          <a:p>
            <a:endParaRPr lang="en-US" dirty="0" smtClean="0"/>
          </a:p>
          <a:p>
            <a:r>
              <a:rPr lang="en-US" dirty="0" smtClean="0"/>
              <a:t>destabilizing over most</a:t>
            </a:r>
          </a:p>
          <a:p>
            <a:r>
              <a:rPr lang="en-US" dirty="0" smtClean="0"/>
              <a:t>values of z</a:t>
            </a:r>
          </a:p>
          <a:p>
            <a:endParaRPr lang="en-US" dirty="0" smtClean="0"/>
          </a:p>
          <a:p>
            <a:r>
              <a:rPr lang="en-US" dirty="0" smtClean="0"/>
              <a:t>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stabilizing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81000" y="304800"/>
            <a:ext cx="8229600" cy="762000"/>
          </a:xfrm>
          <a:prstGeom prst="rect">
            <a:avLst/>
          </a:prstGeo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8235" y="533401"/>
            <a:ext cx="572464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Mechanisms	Effect on	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			populations	</a:t>
            </a:r>
          </a:p>
          <a:p>
            <a:endParaRPr lang="en-US" dirty="0" smtClean="0"/>
          </a:p>
          <a:p>
            <a:r>
              <a:rPr lang="en-US" dirty="0" err="1"/>
              <a:t>Asynch</a:t>
            </a:r>
            <a:r>
              <a:rPr lang="en-US" dirty="0"/>
              <a:t>/</a:t>
            </a:r>
            <a:r>
              <a:rPr lang="en-US" dirty="0" smtClean="0"/>
              <a:t>compensation	destabilizing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averaging	destabilizing z &lt; 2,  </a:t>
            </a:r>
          </a:p>
          <a:p>
            <a:r>
              <a:rPr lang="en-US" dirty="0" smtClean="0"/>
              <a:t>			stabilizing if z &gt; 2	</a:t>
            </a:r>
          </a:p>
          <a:p>
            <a:r>
              <a:rPr lang="en-US" dirty="0" smtClean="0"/>
              <a:t> 						</a:t>
            </a:r>
          </a:p>
          <a:p>
            <a:r>
              <a:rPr lang="en-US" dirty="0" err="1" smtClean="0"/>
              <a:t>Overyielding</a:t>
            </a:r>
            <a:r>
              <a:rPr lang="en-US" dirty="0" smtClean="0"/>
              <a:t>		destabilizing over most</a:t>
            </a:r>
          </a:p>
          <a:p>
            <a:r>
              <a:rPr lang="en-US" dirty="0" smtClean="0"/>
              <a:t>			values of z</a:t>
            </a:r>
          </a:p>
          <a:p>
            <a:endParaRPr lang="en-US" dirty="0" smtClean="0"/>
          </a:p>
          <a:p>
            <a:r>
              <a:rPr lang="en-US" dirty="0" smtClean="0"/>
              <a:t>Selection effect		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Facilitation		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Weak interactions		stabilizing		</a:t>
            </a:r>
          </a:p>
        </p:txBody>
      </p:sp>
      <p:sp>
        <p:nvSpPr>
          <p:cNvPr id="5" name="Rectangle 4"/>
          <p:cNvSpPr/>
          <p:nvPr/>
        </p:nvSpPr>
        <p:spPr>
          <a:xfrm>
            <a:off x="5410200" y="533400"/>
            <a:ext cx="3886200" cy="5663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Effect of environmental variability</a:t>
            </a:r>
          </a:p>
          <a:p>
            <a:endParaRPr lang="en-US" dirty="0" smtClean="0"/>
          </a:p>
          <a:p>
            <a:r>
              <a:rPr lang="en-US" dirty="0" smtClean="0"/>
              <a:t>asynchrony increases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neutral</a:t>
            </a:r>
          </a:p>
          <a:p>
            <a:r>
              <a:rPr lang="en-US" dirty="0" smtClean="0"/>
              <a:t>			</a:t>
            </a:r>
          </a:p>
          <a:p>
            <a:endParaRPr lang="en-US" dirty="0" smtClean="0"/>
          </a:p>
          <a:p>
            <a:r>
              <a:rPr lang="en-US" dirty="0" smtClean="0"/>
              <a:t>neutral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neutral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facilitation increases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neutral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81000" y="304800"/>
            <a:ext cx="8229600" cy="762000"/>
          </a:xfrm>
          <a:prstGeom prst="rect">
            <a:avLst/>
          </a:prstGeo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8235" y="533401"/>
            <a:ext cx="572464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Mechanisms	Effect on	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			populations	</a:t>
            </a:r>
          </a:p>
          <a:p>
            <a:endParaRPr lang="en-US" dirty="0" smtClean="0"/>
          </a:p>
          <a:p>
            <a:r>
              <a:rPr lang="en-US" dirty="0" err="1">
                <a:solidFill>
                  <a:srgbClr val="FFFF00"/>
                </a:solidFill>
              </a:rPr>
              <a:t>Asynch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smtClean="0">
                <a:solidFill>
                  <a:srgbClr val="FFFF00"/>
                </a:solidFill>
              </a:rPr>
              <a:t>compensation*	destabilizing</a:t>
            </a:r>
            <a:r>
              <a:rPr lang="en-US" dirty="0" smtClean="0"/>
              <a:t>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4"/>
                </a:solidFill>
              </a:rPr>
              <a:t>Statistical averaging	destabilizing z &lt; 2,  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			stabilizing if z &gt; 2	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 						</a:t>
            </a:r>
          </a:p>
          <a:p>
            <a:r>
              <a:rPr lang="en-US" dirty="0" err="1" smtClean="0">
                <a:solidFill>
                  <a:schemeClr val="accent4"/>
                </a:solidFill>
              </a:rPr>
              <a:t>Overyielding</a:t>
            </a:r>
            <a:r>
              <a:rPr lang="en-US" dirty="0" smtClean="0">
                <a:solidFill>
                  <a:schemeClr val="accent4"/>
                </a:solidFill>
              </a:rPr>
              <a:t>		destabilizing over most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			values of z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Selection effect		stabilizing		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Facilitation		stabilizing		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Weak interactions		stabilizing	</a:t>
            </a:r>
            <a:r>
              <a:rPr lang="en-US" dirty="0" smtClean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1200" y="533400"/>
            <a:ext cx="3505200" cy="566308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Effect of variable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environments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asynchrony increases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DADADA"/>
                </a:solidFill>
              </a:rPr>
              <a:t>neutral</a:t>
            </a:r>
          </a:p>
          <a:p>
            <a:r>
              <a:rPr lang="en-US" dirty="0" smtClean="0">
                <a:solidFill>
                  <a:srgbClr val="DADADA"/>
                </a:solidFill>
              </a:rPr>
              <a:t>			</a:t>
            </a:r>
          </a:p>
          <a:p>
            <a:endParaRPr lang="en-US" dirty="0" smtClean="0">
              <a:solidFill>
                <a:srgbClr val="DADADA"/>
              </a:solidFill>
            </a:endParaRPr>
          </a:p>
          <a:p>
            <a:r>
              <a:rPr lang="en-US" dirty="0" smtClean="0">
                <a:solidFill>
                  <a:srgbClr val="DADADA"/>
                </a:solidFill>
              </a:rPr>
              <a:t>neutral</a:t>
            </a:r>
          </a:p>
          <a:p>
            <a:endParaRPr lang="en-US" dirty="0" smtClean="0">
              <a:solidFill>
                <a:srgbClr val="DADADA"/>
              </a:solidFill>
            </a:endParaRPr>
          </a:p>
          <a:p>
            <a:endParaRPr lang="en-US" dirty="0" smtClean="0">
              <a:solidFill>
                <a:srgbClr val="DADADA"/>
              </a:solidFill>
            </a:endParaRPr>
          </a:p>
          <a:p>
            <a:r>
              <a:rPr lang="en-US" dirty="0" smtClean="0">
                <a:solidFill>
                  <a:srgbClr val="DADADA"/>
                </a:solidFill>
              </a:rPr>
              <a:t>neutral</a:t>
            </a:r>
          </a:p>
          <a:p>
            <a:endParaRPr lang="en-US" dirty="0" smtClean="0">
              <a:solidFill>
                <a:srgbClr val="DADADA"/>
              </a:solidFill>
            </a:endParaRPr>
          </a:p>
          <a:p>
            <a:endParaRPr lang="en-US" dirty="0" smtClean="0">
              <a:solidFill>
                <a:srgbClr val="DADADA"/>
              </a:solidFill>
            </a:endParaRPr>
          </a:p>
          <a:p>
            <a:r>
              <a:rPr lang="en-US" dirty="0" smtClean="0">
                <a:solidFill>
                  <a:srgbClr val="DADADA"/>
                </a:solidFill>
              </a:rPr>
              <a:t>facilitation increases</a:t>
            </a:r>
          </a:p>
          <a:p>
            <a:endParaRPr lang="en-US" dirty="0" smtClean="0">
              <a:solidFill>
                <a:srgbClr val="DADADA"/>
              </a:solidFill>
            </a:endParaRPr>
          </a:p>
          <a:p>
            <a:endParaRPr lang="en-US" dirty="0" smtClean="0">
              <a:solidFill>
                <a:srgbClr val="DADADA"/>
              </a:solidFill>
            </a:endParaRPr>
          </a:p>
          <a:p>
            <a:r>
              <a:rPr lang="en-US" dirty="0" smtClean="0">
                <a:solidFill>
                  <a:srgbClr val="DADADA"/>
                </a:solidFill>
              </a:rPr>
              <a:t>neutral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324600"/>
            <a:ext cx="7148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*   Predicted to operate even when species richness is held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21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600200"/>
            <a:ext cx="8610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Hypothesis for experiment 1: </a:t>
            </a:r>
          </a:p>
          <a:p>
            <a:endParaRPr lang="en-US" sz="3200" i="1" dirty="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3200" dirty="0" smtClean="0"/>
              <a:t>Environmental </a:t>
            </a:r>
            <a:r>
              <a:rPr lang="en-US" sz="3200" dirty="0"/>
              <a:t>variability stabilizes </a:t>
            </a:r>
            <a:r>
              <a:rPr lang="en-US" sz="3200" dirty="0" smtClean="0"/>
              <a:t>communities by facilitating compensatory dynamics between populations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345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52400"/>
            <a:ext cx="8763000" cy="6863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Evidence for </a:t>
            </a:r>
            <a:r>
              <a:rPr lang="en-US" sz="36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compensation is sparse</a:t>
            </a:r>
            <a:endParaRPr lang="en-US" sz="3600" dirty="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Plankton communities across pH gradient </a:t>
            </a:r>
            <a:r>
              <a:rPr lang="en-US" sz="1400" dirty="0" smtClean="0"/>
              <a:t>(Havens and Carlson 1988)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Seasonal variation in plankton communities </a:t>
            </a:r>
            <a:r>
              <a:rPr lang="en-US" sz="1400" dirty="0" smtClean="0"/>
              <a:t>(</a:t>
            </a:r>
            <a:r>
              <a:rPr lang="en-US" sz="1400" dirty="0" err="1" smtClean="0"/>
              <a:t>Vasseur</a:t>
            </a:r>
            <a:r>
              <a:rPr lang="en-US" sz="1400" dirty="0" smtClean="0"/>
              <a:t> and </a:t>
            </a:r>
            <a:r>
              <a:rPr lang="en-US" sz="1400" dirty="0" err="1" smtClean="0"/>
              <a:t>Gaedke</a:t>
            </a:r>
            <a:r>
              <a:rPr lang="en-US" sz="1400" dirty="0" smtClean="0"/>
              <a:t> 2007)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Inner Mongolian Grasslands </a:t>
            </a:r>
            <a:r>
              <a:rPr lang="en-US" sz="1400" dirty="0" smtClean="0"/>
              <a:t>(</a:t>
            </a:r>
            <a:r>
              <a:rPr lang="en-US" sz="1400" dirty="0" err="1" smtClean="0"/>
              <a:t>Bai</a:t>
            </a:r>
            <a:r>
              <a:rPr lang="en-US" sz="1400" dirty="0" smtClean="0"/>
              <a:t> et al. 2005)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A</a:t>
            </a:r>
            <a:r>
              <a:rPr lang="en-US" sz="2400" dirty="0" smtClean="0"/>
              <a:t>lgal microcosms </a:t>
            </a:r>
            <a:r>
              <a:rPr lang="en-US" sz="1400" dirty="0" smtClean="0"/>
              <a:t>(</a:t>
            </a:r>
            <a:r>
              <a:rPr lang="en-US" sz="1400" dirty="0" err="1" smtClean="0"/>
              <a:t>Romanuk</a:t>
            </a:r>
            <a:r>
              <a:rPr lang="en-US" sz="1400" dirty="0" smtClean="0"/>
              <a:t> 2010, Gonzalez &amp; </a:t>
            </a:r>
            <a:r>
              <a:rPr lang="en-US" sz="1400" dirty="0" err="1" smtClean="0"/>
              <a:t>Descamps-Julien</a:t>
            </a:r>
            <a:r>
              <a:rPr lang="en-US" sz="1400" dirty="0" smtClean="0"/>
              <a:t> 2004)</a:t>
            </a:r>
          </a:p>
          <a:p>
            <a:endParaRPr lang="en-US" sz="2800" dirty="0" smtClean="0"/>
          </a:p>
          <a:p>
            <a:endParaRPr lang="en-US" sz="2800" dirty="0">
              <a:solidFill>
                <a:schemeClr val="tx2"/>
              </a:solidFill>
            </a:endParaRPr>
          </a:p>
          <a:p>
            <a:endParaRPr lang="en-US" sz="2800" dirty="0" smtClean="0">
              <a:solidFill>
                <a:schemeClr val="tx2"/>
              </a:solidFill>
            </a:endParaRPr>
          </a:p>
          <a:p>
            <a:r>
              <a:rPr lang="en-US" sz="28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But compensation has been </a:t>
            </a:r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difficult to show </a:t>
            </a:r>
            <a:r>
              <a:rPr lang="en-US" sz="28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experimentally and appears </a:t>
            </a:r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rare in nature (</a:t>
            </a:r>
            <a:r>
              <a:rPr lang="en-US" sz="2800" dirty="0" err="1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Houlahan</a:t>
            </a:r>
            <a:r>
              <a:rPr lang="en-US" sz="2800" dirty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et al. </a:t>
            </a:r>
            <a:r>
              <a:rPr lang="en-US" sz="28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2007) …</a:t>
            </a:r>
            <a:endParaRPr lang="en-US" sz="2800" dirty="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241376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600200"/>
            <a:ext cx="540327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zooplankt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19200"/>
            <a:ext cx="2212023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4" cstate="print"/>
          <a:srcRect l="6360" t="40358" r="19434" b="5830"/>
          <a:stretch>
            <a:fillRect/>
          </a:stretch>
        </p:blipFill>
        <p:spPr bwMode="auto">
          <a:xfrm>
            <a:off x="762000" y="2895600"/>
            <a:ext cx="2286000" cy="142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-381000" y="-228600"/>
            <a:ext cx="9982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Experimental plankton ecosystems</a:t>
            </a:r>
            <a:endParaRPr lang="en-US" sz="4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5" name="Picture 10" descr="DSCN00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533400" y="4572000"/>
            <a:ext cx="2667000" cy="2000250"/>
          </a:xfrm>
          <a:prstGeom prst="rect">
            <a:avLst/>
          </a:prstGeom>
          <a:noFill/>
          <a:ln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7000"/>
            <a:ext cx="2215662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828799"/>
            <a:ext cx="3352800" cy="4776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438400"/>
            <a:ext cx="1758950" cy="2319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4876800"/>
            <a:ext cx="1257299" cy="1676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7600" y="11430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Daphnia - DAP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143000"/>
            <a:ext cx="215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Ceriodaphnia</a:t>
            </a:r>
            <a:r>
              <a:rPr lang="en-US" dirty="0" smtClean="0"/>
              <a:t> - CER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1143000"/>
            <a:ext cx="204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Scapholebris</a:t>
            </a:r>
            <a:r>
              <a:rPr lang="en-US" dirty="0" smtClean="0"/>
              <a:t> - </a:t>
            </a:r>
            <a:r>
              <a:rPr lang="en-US" dirty="0" err="1" smtClean="0"/>
              <a:t>Sca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119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5029200" cy="3508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3200"/>
            <a:ext cx="1727200" cy="129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1524000"/>
            <a:ext cx="245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Copepod (adult) - Cop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1600200"/>
            <a:ext cx="312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Nauplii</a:t>
            </a:r>
            <a:r>
              <a:rPr lang="en-US" dirty="0" smtClean="0"/>
              <a:t>  (</a:t>
            </a:r>
            <a:r>
              <a:rPr lang="en-US" dirty="0" err="1" smtClean="0"/>
              <a:t>nau</a:t>
            </a:r>
            <a:r>
              <a:rPr lang="en-US" dirty="0" smtClean="0"/>
              <a:t>) larval copepod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61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838200"/>
            <a:ext cx="4343400" cy="5694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304800"/>
            <a:ext cx="716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Edible (small) and inedible (large or filamentous or gelatinous) algae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673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3716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mesocosm</a:t>
            </a:r>
            <a:r>
              <a:rPr lang="en-US" dirty="0" smtClean="0"/>
              <a:t> food webs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1107831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1230215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447801"/>
            <a:ext cx="982345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447800"/>
            <a:ext cx="1638364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1447800"/>
            <a:ext cx="7112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4419600"/>
            <a:ext cx="2400300" cy="1861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4419600"/>
            <a:ext cx="3352800" cy="1885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62600" y="6324600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Inedible algae (&gt; 35 </a:t>
            </a:r>
            <a:r>
              <a:rPr lang="en-US" dirty="0" err="1"/>
              <a:t>μ</a:t>
            </a:r>
            <a:r>
              <a:rPr lang="en-US" dirty="0" err="1" smtClean="0"/>
              <a:t>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05000" y="6324600"/>
            <a:ext cx="254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dible algae (&lt; 35 </a:t>
            </a:r>
            <a:r>
              <a:rPr lang="en-US" dirty="0" err="1" smtClean="0"/>
              <a:t>μm</a:t>
            </a:r>
            <a:r>
              <a:rPr lang="en-US" dirty="0" smtClean="0"/>
              <a:t>)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1447800"/>
            <a:ext cx="990600" cy="990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600" y="2362200"/>
            <a:ext cx="927429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0" y="1447800"/>
            <a:ext cx="838200" cy="838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6800" y="2133600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3400" y="3200400"/>
            <a:ext cx="58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828800" y="3200400"/>
            <a:ext cx="52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895600" y="3200400"/>
            <a:ext cx="54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320040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05600" y="3200400"/>
            <a:ext cx="57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229600" y="320040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Nau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85800" y="3581400"/>
            <a:ext cx="152400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057400" y="3581400"/>
            <a:ext cx="533400" cy="762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743200" y="3581400"/>
            <a:ext cx="457200" cy="762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200400" y="3581400"/>
            <a:ext cx="1371600" cy="762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962400" y="3581400"/>
            <a:ext cx="2819400" cy="76200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876800" y="3581400"/>
            <a:ext cx="3429000" cy="76200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143000" y="3657600"/>
            <a:ext cx="5257800" cy="6858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1445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812645" y="3656515"/>
            <a:ext cx="4143394" cy="1329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2011352" y="4782722"/>
            <a:ext cx="3745981" cy="313468"/>
          </a:xfrm>
          <a:custGeom>
            <a:avLst/>
            <a:gdLst/>
            <a:ahLst/>
            <a:cxnLst>
              <a:cxn ang="0">
                <a:pos x="0" y="91"/>
              </a:cxn>
              <a:cxn ang="0">
                <a:pos x="21" y="128"/>
              </a:cxn>
              <a:cxn ang="0">
                <a:pos x="42" y="106"/>
              </a:cxn>
              <a:cxn ang="0">
                <a:pos x="63" y="46"/>
              </a:cxn>
              <a:cxn ang="0">
                <a:pos x="84" y="2"/>
              </a:cxn>
              <a:cxn ang="0">
                <a:pos x="104" y="15"/>
              </a:cxn>
              <a:cxn ang="0">
                <a:pos x="125" y="73"/>
              </a:cxn>
              <a:cxn ang="0">
                <a:pos x="146" y="123"/>
              </a:cxn>
              <a:cxn ang="0">
                <a:pos x="167" y="118"/>
              </a:cxn>
              <a:cxn ang="0">
                <a:pos x="188" y="64"/>
              </a:cxn>
              <a:cxn ang="0">
                <a:pos x="208" y="10"/>
              </a:cxn>
              <a:cxn ang="0">
                <a:pos x="229" y="5"/>
              </a:cxn>
              <a:cxn ang="0">
                <a:pos x="250" y="55"/>
              </a:cxn>
              <a:cxn ang="0">
                <a:pos x="271" y="113"/>
              </a:cxn>
              <a:cxn ang="0">
                <a:pos x="291" y="126"/>
              </a:cxn>
              <a:cxn ang="0">
                <a:pos x="312" y="82"/>
              </a:cxn>
              <a:cxn ang="0">
                <a:pos x="333" y="22"/>
              </a:cxn>
              <a:cxn ang="0">
                <a:pos x="354" y="0"/>
              </a:cxn>
              <a:cxn ang="0">
                <a:pos x="375" y="37"/>
              </a:cxn>
            </a:cxnLst>
            <a:rect l="0" t="0" r="r" b="b"/>
            <a:pathLst>
              <a:path w="375" h="128">
                <a:moveTo>
                  <a:pt x="0" y="91"/>
                </a:moveTo>
                <a:lnTo>
                  <a:pt x="21" y="128"/>
                </a:lnTo>
                <a:lnTo>
                  <a:pt x="42" y="106"/>
                </a:lnTo>
                <a:lnTo>
                  <a:pt x="63" y="46"/>
                </a:lnTo>
                <a:lnTo>
                  <a:pt x="84" y="2"/>
                </a:lnTo>
                <a:lnTo>
                  <a:pt x="104" y="15"/>
                </a:lnTo>
                <a:lnTo>
                  <a:pt x="125" y="73"/>
                </a:lnTo>
                <a:lnTo>
                  <a:pt x="146" y="123"/>
                </a:lnTo>
                <a:lnTo>
                  <a:pt x="167" y="118"/>
                </a:lnTo>
                <a:lnTo>
                  <a:pt x="188" y="64"/>
                </a:lnTo>
                <a:lnTo>
                  <a:pt x="208" y="10"/>
                </a:lnTo>
                <a:lnTo>
                  <a:pt x="229" y="5"/>
                </a:lnTo>
                <a:lnTo>
                  <a:pt x="250" y="55"/>
                </a:lnTo>
                <a:lnTo>
                  <a:pt x="271" y="113"/>
                </a:lnTo>
                <a:lnTo>
                  <a:pt x="291" y="126"/>
                </a:lnTo>
                <a:lnTo>
                  <a:pt x="312" y="82"/>
                </a:lnTo>
                <a:lnTo>
                  <a:pt x="333" y="22"/>
                </a:lnTo>
                <a:lnTo>
                  <a:pt x="354" y="0"/>
                </a:lnTo>
                <a:lnTo>
                  <a:pt x="375" y="37"/>
                </a:lnTo>
              </a:path>
            </a:pathLst>
          </a:custGeom>
          <a:noFill/>
          <a:ln w="38100" cap="flat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1994567" y="4706522"/>
            <a:ext cx="3745981" cy="437807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1" y="15"/>
              </a:cxn>
              <a:cxn ang="0">
                <a:pos x="42" y="73"/>
              </a:cxn>
              <a:cxn ang="0">
                <a:pos x="63" y="123"/>
              </a:cxn>
              <a:cxn ang="0">
                <a:pos x="84" y="118"/>
              </a:cxn>
              <a:cxn ang="0">
                <a:pos x="104" y="64"/>
              </a:cxn>
              <a:cxn ang="0">
                <a:pos x="125" y="10"/>
              </a:cxn>
              <a:cxn ang="0">
                <a:pos x="146" y="5"/>
              </a:cxn>
              <a:cxn ang="0">
                <a:pos x="167" y="55"/>
              </a:cxn>
              <a:cxn ang="0">
                <a:pos x="188" y="113"/>
              </a:cxn>
              <a:cxn ang="0">
                <a:pos x="208" y="126"/>
              </a:cxn>
              <a:cxn ang="0">
                <a:pos x="229" y="82"/>
              </a:cxn>
              <a:cxn ang="0">
                <a:pos x="250" y="22"/>
              </a:cxn>
              <a:cxn ang="0">
                <a:pos x="271" y="0"/>
              </a:cxn>
              <a:cxn ang="0">
                <a:pos x="291" y="37"/>
              </a:cxn>
              <a:cxn ang="0">
                <a:pos x="312" y="99"/>
              </a:cxn>
              <a:cxn ang="0">
                <a:pos x="333" y="129"/>
              </a:cxn>
              <a:cxn ang="0">
                <a:pos x="354" y="99"/>
              </a:cxn>
              <a:cxn ang="0">
                <a:pos x="375" y="37"/>
              </a:cxn>
            </a:cxnLst>
            <a:rect l="0" t="0" r="r" b="b"/>
            <a:pathLst>
              <a:path w="375" h="129">
                <a:moveTo>
                  <a:pt x="0" y="2"/>
                </a:moveTo>
                <a:lnTo>
                  <a:pt x="21" y="15"/>
                </a:lnTo>
                <a:lnTo>
                  <a:pt x="42" y="73"/>
                </a:lnTo>
                <a:lnTo>
                  <a:pt x="63" y="123"/>
                </a:lnTo>
                <a:lnTo>
                  <a:pt x="84" y="118"/>
                </a:lnTo>
                <a:lnTo>
                  <a:pt x="104" y="64"/>
                </a:lnTo>
                <a:lnTo>
                  <a:pt x="125" y="10"/>
                </a:lnTo>
                <a:lnTo>
                  <a:pt x="146" y="5"/>
                </a:lnTo>
                <a:lnTo>
                  <a:pt x="167" y="55"/>
                </a:lnTo>
                <a:lnTo>
                  <a:pt x="188" y="113"/>
                </a:lnTo>
                <a:lnTo>
                  <a:pt x="208" y="126"/>
                </a:lnTo>
                <a:lnTo>
                  <a:pt x="229" y="82"/>
                </a:lnTo>
                <a:lnTo>
                  <a:pt x="250" y="22"/>
                </a:lnTo>
                <a:lnTo>
                  <a:pt x="271" y="0"/>
                </a:lnTo>
                <a:lnTo>
                  <a:pt x="291" y="37"/>
                </a:lnTo>
                <a:lnTo>
                  <a:pt x="312" y="99"/>
                </a:lnTo>
                <a:lnTo>
                  <a:pt x="333" y="129"/>
                </a:lnTo>
                <a:lnTo>
                  <a:pt x="354" y="99"/>
                </a:lnTo>
                <a:lnTo>
                  <a:pt x="375" y="37"/>
                </a:lnTo>
              </a:path>
            </a:pathLst>
          </a:custGeom>
          <a:noFill/>
          <a:ln w="38100" cap="rnd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2011352" y="4285442"/>
            <a:ext cx="3745981" cy="26868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21" y="69"/>
              </a:cxn>
              <a:cxn ang="0">
                <a:pos x="42" y="106"/>
              </a:cxn>
              <a:cxn ang="0">
                <a:pos x="63" y="95"/>
              </a:cxn>
              <a:cxn ang="0">
                <a:pos x="84" y="46"/>
              </a:cxn>
              <a:cxn ang="0">
                <a:pos x="104" y="5"/>
              </a:cxn>
              <a:cxn ang="0">
                <a:pos x="125" y="9"/>
              </a:cxn>
              <a:cxn ang="0">
                <a:pos x="146" y="54"/>
              </a:cxn>
              <a:cxn ang="0">
                <a:pos x="167" y="99"/>
              </a:cxn>
              <a:cxn ang="0">
                <a:pos x="188" y="103"/>
              </a:cxn>
              <a:cxn ang="0">
                <a:pos x="208" y="62"/>
              </a:cxn>
              <a:cxn ang="0">
                <a:pos x="229" y="13"/>
              </a:cxn>
              <a:cxn ang="0">
                <a:pos x="250" y="2"/>
              </a:cxn>
              <a:cxn ang="0">
                <a:pos x="271" y="39"/>
              </a:cxn>
              <a:cxn ang="0">
                <a:pos x="291" y="89"/>
              </a:cxn>
              <a:cxn ang="0">
                <a:pos x="312" y="107"/>
              </a:cxn>
              <a:cxn ang="0">
                <a:pos x="333" y="76"/>
              </a:cxn>
              <a:cxn ang="0">
                <a:pos x="354" y="25"/>
              </a:cxn>
              <a:cxn ang="0">
                <a:pos x="375" y="0"/>
              </a:cxn>
            </a:cxnLst>
            <a:rect l="0" t="0" r="r" b="b"/>
            <a:pathLst>
              <a:path w="375" h="107">
                <a:moveTo>
                  <a:pt x="0" y="19"/>
                </a:moveTo>
                <a:lnTo>
                  <a:pt x="21" y="69"/>
                </a:lnTo>
                <a:lnTo>
                  <a:pt x="42" y="106"/>
                </a:lnTo>
                <a:lnTo>
                  <a:pt x="63" y="95"/>
                </a:lnTo>
                <a:lnTo>
                  <a:pt x="84" y="46"/>
                </a:lnTo>
                <a:lnTo>
                  <a:pt x="104" y="5"/>
                </a:lnTo>
                <a:lnTo>
                  <a:pt x="125" y="9"/>
                </a:lnTo>
                <a:lnTo>
                  <a:pt x="146" y="54"/>
                </a:lnTo>
                <a:lnTo>
                  <a:pt x="167" y="99"/>
                </a:lnTo>
                <a:lnTo>
                  <a:pt x="188" y="103"/>
                </a:lnTo>
                <a:lnTo>
                  <a:pt x="208" y="62"/>
                </a:lnTo>
                <a:lnTo>
                  <a:pt x="229" y="13"/>
                </a:lnTo>
                <a:lnTo>
                  <a:pt x="250" y="2"/>
                </a:lnTo>
                <a:lnTo>
                  <a:pt x="271" y="39"/>
                </a:lnTo>
                <a:lnTo>
                  <a:pt x="291" y="89"/>
                </a:lnTo>
                <a:lnTo>
                  <a:pt x="312" y="107"/>
                </a:lnTo>
                <a:lnTo>
                  <a:pt x="333" y="76"/>
                </a:lnTo>
                <a:lnTo>
                  <a:pt x="354" y="25"/>
                </a:lnTo>
                <a:lnTo>
                  <a:pt x="375" y="0"/>
                </a:lnTo>
              </a:path>
            </a:pathLst>
          </a:custGeom>
          <a:noFill/>
          <a:ln w="57150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991112" y="3690100"/>
            <a:ext cx="0" cy="147102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1991112" y="5163722"/>
            <a:ext cx="410475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5791200" y="3733800"/>
            <a:ext cx="2145364" cy="73866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/>
            </a:r>
            <a:b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</a:b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Aggregate zooplankton </a:t>
            </a:r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community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 rot="16200000">
            <a:off x="579374" y="4085395"/>
            <a:ext cx="2280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Biomass or density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024114" y="4706522"/>
            <a:ext cx="3864428" cy="486746"/>
          </a:xfrm>
          <a:custGeom>
            <a:avLst/>
            <a:gdLst>
              <a:gd name="connsiteX0" fmla="*/ 0 w 3864428"/>
              <a:gd name="connsiteY0" fmla="*/ 626706 h 754223"/>
              <a:gd name="connsiteX1" fmla="*/ 475861 w 3864428"/>
              <a:gd name="connsiteY1" fmla="*/ 85530 h 754223"/>
              <a:gd name="connsiteX2" fmla="*/ 895739 w 3864428"/>
              <a:gd name="connsiteY2" fmla="*/ 664028 h 754223"/>
              <a:gd name="connsiteX3" fmla="*/ 1614196 w 3864428"/>
              <a:gd name="connsiteY3" fmla="*/ 38877 h 754223"/>
              <a:gd name="connsiteX4" fmla="*/ 2463282 w 3864428"/>
              <a:gd name="connsiteY4" fmla="*/ 645367 h 754223"/>
              <a:gd name="connsiteX5" fmla="*/ 3041780 w 3864428"/>
              <a:gd name="connsiteY5" fmla="*/ 1555 h 754223"/>
              <a:gd name="connsiteX6" fmla="*/ 3582955 w 3864428"/>
              <a:gd name="connsiteY6" fmla="*/ 654697 h 754223"/>
              <a:gd name="connsiteX7" fmla="*/ 3825551 w 3864428"/>
              <a:gd name="connsiteY7" fmla="*/ 598714 h 754223"/>
              <a:gd name="connsiteX8" fmla="*/ 3816220 w 3864428"/>
              <a:gd name="connsiteY8" fmla="*/ 589383 h 75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428" h="754223">
                <a:moveTo>
                  <a:pt x="0" y="626706"/>
                </a:moveTo>
                <a:cubicBezTo>
                  <a:pt x="163285" y="353008"/>
                  <a:pt x="326571" y="79310"/>
                  <a:pt x="475861" y="85530"/>
                </a:cubicBezTo>
                <a:cubicBezTo>
                  <a:pt x="625151" y="91750"/>
                  <a:pt x="706017" y="671803"/>
                  <a:pt x="895739" y="664028"/>
                </a:cubicBezTo>
                <a:cubicBezTo>
                  <a:pt x="1085461" y="656253"/>
                  <a:pt x="1352939" y="41987"/>
                  <a:pt x="1614196" y="38877"/>
                </a:cubicBezTo>
                <a:cubicBezTo>
                  <a:pt x="1875453" y="35767"/>
                  <a:pt x="2225351" y="651587"/>
                  <a:pt x="2463282" y="645367"/>
                </a:cubicBezTo>
                <a:cubicBezTo>
                  <a:pt x="2701213" y="639147"/>
                  <a:pt x="2855168" y="0"/>
                  <a:pt x="3041780" y="1555"/>
                </a:cubicBezTo>
                <a:cubicBezTo>
                  <a:pt x="3228392" y="3110"/>
                  <a:pt x="3452327" y="555171"/>
                  <a:pt x="3582955" y="654697"/>
                </a:cubicBezTo>
                <a:cubicBezTo>
                  <a:pt x="3713583" y="754223"/>
                  <a:pt x="3786674" y="609600"/>
                  <a:pt x="3825551" y="598714"/>
                </a:cubicBezTo>
                <a:cubicBezTo>
                  <a:pt x="3864428" y="587828"/>
                  <a:pt x="3840324" y="588605"/>
                  <a:pt x="3816220" y="589383"/>
                </a:cubicBezTo>
              </a:path>
            </a:pathLst>
          </a:cu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25"/>
          <p:cNvSpPr txBox="1">
            <a:spLocks noChangeArrowheads="1"/>
          </p:cNvSpPr>
          <p:nvPr/>
        </p:nvSpPr>
        <p:spPr bwMode="auto">
          <a:xfrm>
            <a:off x="6096000" y="4658380"/>
            <a:ext cx="2090048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Individual zooplankton </a:t>
            </a:r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populations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516047" y="5193268"/>
            <a:ext cx="6303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05400" y="381000"/>
            <a:ext cx="313759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Species richness</a:t>
            </a: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381000"/>
            <a:ext cx="462177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 variability</a:t>
            </a: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48000" y="1066800"/>
            <a:ext cx="533400" cy="457200"/>
          </a:xfrm>
          <a:prstGeom prst="straightConnector1">
            <a:avLst/>
          </a:prstGeom>
          <a:ln w="57150" cmpd="sng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53000" y="1066800"/>
            <a:ext cx="457200" cy="457200"/>
          </a:xfrm>
          <a:prstGeom prst="straightConnector1">
            <a:avLst/>
          </a:prstGeom>
          <a:ln w="57150" cmpd="sng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12611" y="1752600"/>
            <a:ext cx="45071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Stability of communities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(temporal stability or CV)</a:t>
            </a:r>
            <a:endParaRPr lang="en-US" sz="2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 animBg="1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8350370" cy="914400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553200" y="152400"/>
            <a:ext cx="61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edib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24800" y="152400"/>
            <a:ext cx="79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inedib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152400"/>
            <a:ext cx="51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152400"/>
            <a:ext cx="5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28800" y="152400"/>
            <a:ext cx="183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Covariate vector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152400"/>
            <a:ext cx="102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vector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286000"/>
            <a:ext cx="982345" cy="1295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800601"/>
            <a:ext cx="1828800" cy="14186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4800600"/>
            <a:ext cx="2514600" cy="141446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2133600"/>
            <a:ext cx="990600" cy="9906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3048000"/>
            <a:ext cx="927429" cy="685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2600" y="2133600"/>
            <a:ext cx="838200" cy="838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2819400"/>
            <a:ext cx="914400" cy="9144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895600" y="3669268"/>
            <a:ext cx="54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181600" y="365760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Clad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2743200" y="4050268"/>
            <a:ext cx="457200" cy="762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55" idx="2"/>
          </p:cNvCxnSpPr>
          <p:nvPr/>
        </p:nvCxnSpPr>
        <p:spPr>
          <a:xfrm flipV="1">
            <a:off x="3200400" y="4026932"/>
            <a:ext cx="2293602" cy="78533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343400" y="5105400"/>
            <a:ext cx="762000" cy="1166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4343400" y="5638800"/>
            <a:ext cx="762000" cy="1166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810000" y="2807732"/>
            <a:ext cx="762000" cy="1166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810000" y="3341132"/>
            <a:ext cx="762000" cy="1166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3276600" y="4114800"/>
            <a:ext cx="2286002" cy="609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5638800" y="3962400"/>
            <a:ext cx="457200" cy="6858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2667000" y="4038600"/>
            <a:ext cx="381000" cy="6858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5867400" y="3962400"/>
            <a:ext cx="457200" cy="6858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3048000" y="3962400"/>
            <a:ext cx="2209800" cy="7620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3276600" y="4267200"/>
            <a:ext cx="2057400" cy="5334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U-Turn Arrow 99"/>
          <p:cNvSpPr/>
          <p:nvPr/>
        </p:nvSpPr>
        <p:spPr>
          <a:xfrm rot="16200000">
            <a:off x="2152650" y="2571750"/>
            <a:ext cx="342900" cy="609600"/>
          </a:xfrm>
          <a:prstGeom prst="utur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U-Turn Arrow 100"/>
          <p:cNvSpPr/>
          <p:nvPr/>
        </p:nvSpPr>
        <p:spPr>
          <a:xfrm rot="16200000">
            <a:off x="1123950" y="5200650"/>
            <a:ext cx="342900" cy="609600"/>
          </a:xfrm>
          <a:prstGeom prst="utur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U-Turn Arrow 101"/>
          <p:cNvSpPr/>
          <p:nvPr/>
        </p:nvSpPr>
        <p:spPr>
          <a:xfrm rot="5400000">
            <a:off x="6686550" y="2533650"/>
            <a:ext cx="342900" cy="609600"/>
          </a:xfrm>
          <a:prstGeom prst="utur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U-Turn Arrow 102"/>
          <p:cNvSpPr/>
          <p:nvPr/>
        </p:nvSpPr>
        <p:spPr>
          <a:xfrm rot="5400000">
            <a:off x="7219950" y="5124450"/>
            <a:ext cx="342900" cy="609600"/>
          </a:xfrm>
          <a:prstGeom prst="utur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29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457200" y="228600"/>
            <a:ext cx="8534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Experiment 1: Effects of environmental variability on stability</a:t>
            </a:r>
            <a:endParaRPr lang="en-US" sz="4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444" y="5562600"/>
            <a:ext cx="7772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13 unique treatments x 4 reps/treatment = 52 </a:t>
            </a:r>
            <a:r>
              <a:rPr lang="en-US" sz="2000" b="1" dirty="0" err="1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mesocosms</a:t>
            </a:r>
            <a:endParaRPr lang="en-US" sz="2000" b="1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100789"/>
              </p:ext>
            </p:extLst>
          </p:nvPr>
        </p:nvGraphicFramePr>
        <p:xfrm>
          <a:off x="304800" y="2871788"/>
          <a:ext cx="8610599" cy="238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9" name="Document" r:id="rId4" imgW="6311900" imgH="1714500" progId="Word.Document.12">
                  <p:embed/>
                </p:oleObj>
              </mc:Choice>
              <mc:Fallback>
                <p:oleObj name="Document" r:id="rId4" imgW="6311900" imgH="1714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2871788"/>
                        <a:ext cx="8610599" cy="23860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41466" y="1828800"/>
            <a:ext cx="582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Tanks all contained a </a:t>
            </a:r>
            <a:r>
              <a:rPr lang="en-US" dirty="0" err="1" smtClean="0"/>
              <a:t>hyperdiverse</a:t>
            </a:r>
            <a:r>
              <a:rPr lang="en-US" dirty="0" smtClean="0"/>
              <a:t> plankton community </a:t>
            </a:r>
          </a:p>
          <a:p>
            <a:pPr algn="ctr"/>
            <a:r>
              <a:rPr lang="en-US" dirty="0" smtClean="0"/>
              <a:t>collected from natural ponds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09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DSCN0055"/>
          <p:cNvPicPr>
            <a:picLocks noChangeAspect="1" noChangeArrowheads="1"/>
          </p:cNvPicPr>
          <p:nvPr/>
        </p:nvPicPr>
        <p:blipFill>
          <a:blip r:embed="rId2" cstate="print"/>
          <a:srcRect l="68236" t="11465" r="58" b="54510"/>
          <a:stretch>
            <a:fillRect/>
          </a:stretch>
        </p:blipFill>
        <p:spPr bwMode="auto">
          <a:xfrm>
            <a:off x="914400" y="533400"/>
            <a:ext cx="711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6019800"/>
            <a:ext cx="778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Sampling intervals every 4-5 days May–October totaling 32 sampling dates</a:t>
            </a:r>
          </a:p>
          <a:p>
            <a:pPr algn="ctr"/>
            <a:r>
              <a:rPr lang="en-US" dirty="0" smtClean="0"/>
              <a:t>(zooplankton, phytoplankton, productivity)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00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liz_sampling_cold"/>
          <p:cNvPicPr>
            <a:picLocks noChangeAspect="1" noChangeArrowheads="1"/>
          </p:cNvPicPr>
          <p:nvPr/>
        </p:nvPicPr>
        <p:blipFill>
          <a:blip r:embed="rId3" cstate="print"/>
          <a:srcRect t="15556"/>
          <a:stretch>
            <a:fillRect/>
          </a:stretch>
        </p:blipFill>
        <p:spPr bwMode="auto">
          <a:xfrm>
            <a:off x="5867400" y="3048000"/>
            <a:ext cx="2286000" cy="2895600"/>
          </a:xfrm>
          <a:prstGeom prst="rect">
            <a:avLst/>
          </a:prstGeom>
          <a:noFill/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600200" y="76200"/>
            <a:ext cx="5486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Sampling days</a:t>
            </a:r>
            <a:endParaRPr lang="en-US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13" descr="DSCN0022"/>
          <p:cNvPicPr>
            <a:picLocks noChangeAspect="1" noChangeArrowheads="1"/>
          </p:cNvPicPr>
          <p:nvPr/>
        </p:nvPicPr>
        <p:blipFill>
          <a:blip r:embed="rId4" cstate="print"/>
          <a:srcRect t="17073" r="1220"/>
          <a:stretch>
            <a:fillRect/>
          </a:stretch>
        </p:blipFill>
        <p:spPr>
          <a:xfrm>
            <a:off x="0" y="2971800"/>
            <a:ext cx="4114800" cy="2590800"/>
          </a:xfrm>
          <a:prstGeom prst="rect">
            <a:avLst/>
          </a:prstGeom>
          <a:noFill/>
          <a:ln/>
        </p:spPr>
      </p:pic>
      <p:pic>
        <p:nvPicPr>
          <p:cNvPr id="4" name="Picture 16" descr="DSCN004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429000" y="762000"/>
            <a:ext cx="2590800" cy="3610187"/>
          </a:xfrm>
          <a:prstGeom prst="rect">
            <a:avLst/>
          </a:prstGeom>
          <a:noFill/>
          <a:ln/>
        </p:spPr>
      </p:pic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-457200" y="5559183"/>
            <a:ext cx="9601200" cy="86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 algn="ctr">
              <a:lnSpc>
                <a:spcPct val="80000"/>
              </a:lnSpc>
              <a:spcBef>
                <a:spcPct val="20000"/>
              </a:spcBef>
            </a:pPr>
            <a:endParaRPr lang="en-US" sz="2800" dirty="0"/>
          </a:p>
          <a:p>
            <a:pPr lvl="2" algn="ctr">
              <a:lnSpc>
                <a:spcPct val="80000"/>
              </a:lnSpc>
              <a:spcBef>
                <a:spcPct val="20000"/>
              </a:spcBef>
            </a:pPr>
            <a:r>
              <a:rPr lang="en-US" sz="2800" dirty="0" smtClean="0"/>
              <a:t>zooplankton, phytoplankton, net primary productivity</a:t>
            </a:r>
          </a:p>
        </p:txBody>
      </p:sp>
      <p:pic>
        <p:nvPicPr>
          <p:cNvPr id="6" name="Picture 36" descr="DSCN0055"/>
          <p:cNvPicPr>
            <a:picLocks noChangeAspect="1" noChangeArrowheads="1"/>
          </p:cNvPicPr>
          <p:nvPr/>
        </p:nvPicPr>
        <p:blipFill>
          <a:blip r:embed="rId6" cstate="print"/>
          <a:srcRect l="7692" r="-2563" b="11111"/>
          <a:stretch>
            <a:fillRect/>
          </a:stretch>
        </p:blipFill>
        <p:spPr>
          <a:xfrm>
            <a:off x="533400" y="990600"/>
            <a:ext cx="2971800" cy="2087563"/>
          </a:xfrm>
          <a:prstGeom prst="rect">
            <a:avLst/>
          </a:prstGeom>
          <a:ln/>
        </p:spPr>
      </p:pic>
      <p:pic>
        <p:nvPicPr>
          <p:cNvPr id="7" name="Picture 6" descr="tom_upclose_sampling"/>
          <p:cNvPicPr>
            <a:picLocks noChangeAspect="1" noChangeArrowheads="1"/>
          </p:cNvPicPr>
          <p:nvPr/>
        </p:nvPicPr>
        <p:blipFill>
          <a:blip r:embed="rId7" cstate="print"/>
          <a:srcRect t="20455" r="-2290"/>
          <a:stretch>
            <a:fillRect/>
          </a:stretch>
        </p:blipFill>
        <p:spPr bwMode="auto">
          <a:xfrm>
            <a:off x="5943600" y="457200"/>
            <a:ext cx="2286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 descr="~AUT000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4038600"/>
            <a:ext cx="271014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609600"/>
            <a:ext cx="3217639" cy="6172200"/>
          </a:xfrm>
          <a:prstGeom prst="rect">
            <a:avLst/>
          </a:prstGeom>
        </p:spPr>
      </p:pic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152400" y="-76200"/>
            <a:ext cx="883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Temporal variability of zooplankton communities</a:t>
            </a: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295400"/>
            <a:ext cx="192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and P together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9800" y="2590800"/>
            <a:ext cx="215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and P alternating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3962400"/>
            <a:ext cx="251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and shade pulses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0" y="5486400"/>
            <a:ext cx="117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 pulses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23025" y="3329974"/>
            <a:ext cx="1602948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ooplankton biomass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98570" y="6529502"/>
            <a:ext cx="673852" cy="171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7273A"/>
                </a:solidFill>
              </a:rPr>
              <a:t>(days)</a:t>
            </a:r>
            <a:endParaRPr lang="en-US" sz="1200" dirty="0">
              <a:solidFill>
                <a:srgbClr val="2727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01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228600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Asynchrony (compensation)</a:t>
            </a:r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8" name="Rectangle 12"/>
          <p:cNvSpPr>
            <a:spLocks noChangeArrowheads="1"/>
          </p:cNvSpPr>
          <p:nvPr/>
        </p:nvSpPr>
        <p:spPr bwMode="auto">
          <a:xfrm>
            <a:off x="0" y="838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3" name="Group 23"/>
          <p:cNvGrpSpPr/>
          <p:nvPr/>
        </p:nvGrpSpPr>
        <p:grpSpPr>
          <a:xfrm>
            <a:off x="228600" y="914400"/>
            <a:ext cx="8704556" cy="923330"/>
            <a:chOff x="381000" y="1371600"/>
            <a:chExt cx="8704556" cy="923330"/>
          </a:xfrm>
        </p:grpSpPr>
        <p:pic>
          <p:nvPicPr>
            <p:cNvPr id="147464" name="Picture 8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1000" y="1371600"/>
              <a:ext cx="2233749" cy="9144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20" name="TextBox 19"/>
            <p:cNvSpPr txBox="1"/>
            <p:nvPr/>
          </p:nvSpPr>
          <p:spPr>
            <a:xfrm>
              <a:off x="2608556" y="1371600"/>
              <a:ext cx="6477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              observed community variance</a:t>
              </a:r>
            </a:p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= </a:t>
              </a:r>
            </a:p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    max community variance if species perfectly synchronous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124200" y="1828800"/>
              <a:ext cx="5638800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1676400" y="6547134"/>
            <a:ext cx="5943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L</a:t>
            </a:r>
            <a:r>
              <a:rPr kumimoji="0" lang="en-US" sz="1200" b="1" i="0" u="none" strike="noStrike" cap="none" normalizeH="0" baseline="0" dirty="0" err="1" smtClean="0" bmk="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oreau</a:t>
            </a:r>
            <a:r>
              <a:rPr kumimoji="0" lang="en-US" sz="12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M. &amp; de </a:t>
            </a:r>
            <a:r>
              <a:rPr kumimoji="0" lang="en-US" sz="1200" b="1" i="0" u="none" strike="noStrike" cap="none" normalizeH="0" baseline="0" dirty="0" err="1" smtClean="0" bmk="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Mazancourt</a:t>
            </a:r>
            <a:r>
              <a:rPr kumimoji="0" lang="en-US" sz="12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C. (2008) </a:t>
            </a:r>
            <a:r>
              <a:rPr kumimoji="0" lang="en-US" sz="1200" b="1" i="1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American Naturalist</a:t>
            </a:r>
            <a:r>
              <a:rPr kumimoji="0" lang="en-US" sz="12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, 172, E48-E66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0" name="Picture 2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800"/>
            <a:ext cx="8534400" cy="396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1828800"/>
            <a:ext cx="2252014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27273A"/>
                </a:solidFill>
              </a:rPr>
              <a:t>φ</a:t>
            </a:r>
            <a:r>
              <a:rPr lang="en-US" dirty="0" smtClean="0">
                <a:solidFill>
                  <a:srgbClr val="27273A"/>
                </a:solidFill>
              </a:rPr>
              <a:t>= 1, synchronous</a:t>
            </a:r>
          </a:p>
          <a:p>
            <a:r>
              <a:rPr lang="en-US" i="1" dirty="0" err="1" smtClean="0">
                <a:solidFill>
                  <a:srgbClr val="27273A"/>
                </a:solidFill>
              </a:rPr>
              <a:t>φ</a:t>
            </a:r>
            <a:r>
              <a:rPr lang="en-US" dirty="0" smtClean="0">
                <a:solidFill>
                  <a:srgbClr val="27273A"/>
                </a:solidFill>
              </a:rPr>
              <a:t>= 0, asynchronous</a:t>
            </a:r>
            <a:endParaRPr lang="en-US" dirty="0">
              <a:solidFill>
                <a:srgbClr val="2727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73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828800" y="1295400"/>
            <a:ext cx="5029200" cy="4465638"/>
            <a:chOff x="2747" y="981"/>
            <a:chExt cx="1576" cy="2345"/>
          </a:xfrm>
        </p:grpSpPr>
        <p:sp>
          <p:nvSpPr>
            <p:cNvPr id="86019" name="Rectangle 3"/>
            <p:cNvSpPr>
              <a:spLocks noChangeArrowheads="1"/>
            </p:cNvSpPr>
            <p:nvPr/>
          </p:nvSpPr>
          <p:spPr bwMode="auto">
            <a:xfrm>
              <a:off x="2983" y="1033"/>
              <a:ext cx="1339" cy="2029"/>
            </a:xfrm>
            <a:prstGeom prst="rect">
              <a:avLst/>
            </a:prstGeom>
            <a:solidFill>
              <a:srgbClr val="FFFFFF"/>
            </a:solidFill>
            <a:ln w="158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20" name="Line 4"/>
            <p:cNvSpPr>
              <a:spLocks noChangeShapeType="1"/>
            </p:cNvSpPr>
            <p:nvPr/>
          </p:nvSpPr>
          <p:spPr bwMode="auto">
            <a:xfrm>
              <a:off x="2983" y="3062"/>
              <a:ext cx="1339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21" name="Line 5"/>
            <p:cNvSpPr>
              <a:spLocks noChangeShapeType="1"/>
            </p:cNvSpPr>
            <p:nvPr/>
          </p:nvSpPr>
          <p:spPr bwMode="auto">
            <a:xfrm flipV="1">
              <a:off x="2983" y="3062"/>
              <a:ext cx="1" cy="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22" name="Line 6"/>
            <p:cNvSpPr>
              <a:spLocks noChangeShapeType="1"/>
            </p:cNvSpPr>
            <p:nvPr/>
          </p:nvSpPr>
          <p:spPr bwMode="auto">
            <a:xfrm flipV="1">
              <a:off x="3355" y="3062"/>
              <a:ext cx="1" cy="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23" name="Line 7"/>
            <p:cNvSpPr>
              <a:spLocks noChangeShapeType="1"/>
            </p:cNvSpPr>
            <p:nvPr/>
          </p:nvSpPr>
          <p:spPr bwMode="auto">
            <a:xfrm flipV="1">
              <a:off x="3727" y="3062"/>
              <a:ext cx="1" cy="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24" name="Line 8"/>
            <p:cNvSpPr>
              <a:spLocks noChangeShapeType="1"/>
            </p:cNvSpPr>
            <p:nvPr/>
          </p:nvSpPr>
          <p:spPr bwMode="auto">
            <a:xfrm flipV="1">
              <a:off x="4099" y="3062"/>
              <a:ext cx="1" cy="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25" name="Rectangle 9"/>
            <p:cNvSpPr>
              <a:spLocks noChangeArrowheads="1"/>
            </p:cNvSpPr>
            <p:nvPr/>
          </p:nvSpPr>
          <p:spPr bwMode="auto">
            <a:xfrm>
              <a:off x="2957" y="3134"/>
              <a:ext cx="5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0</a:t>
              </a:r>
            </a:p>
          </p:txBody>
        </p:sp>
        <p:sp>
          <p:nvSpPr>
            <p:cNvPr id="86026" name="Rectangle 10"/>
            <p:cNvSpPr>
              <a:spLocks noChangeArrowheads="1"/>
            </p:cNvSpPr>
            <p:nvPr/>
          </p:nvSpPr>
          <p:spPr bwMode="auto">
            <a:xfrm>
              <a:off x="3301" y="3134"/>
              <a:ext cx="10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40</a:t>
              </a:r>
            </a:p>
          </p:txBody>
        </p:sp>
        <p:sp>
          <p:nvSpPr>
            <p:cNvPr id="86027" name="Rectangle 11"/>
            <p:cNvSpPr>
              <a:spLocks noChangeArrowheads="1"/>
            </p:cNvSpPr>
            <p:nvPr/>
          </p:nvSpPr>
          <p:spPr bwMode="auto">
            <a:xfrm>
              <a:off x="3673" y="3134"/>
              <a:ext cx="10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80</a:t>
              </a:r>
            </a:p>
          </p:txBody>
        </p:sp>
        <p:sp>
          <p:nvSpPr>
            <p:cNvPr id="86028" name="Rectangle 12"/>
            <p:cNvSpPr>
              <a:spLocks noChangeArrowheads="1"/>
            </p:cNvSpPr>
            <p:nvPr/>
          </p:nvSpPr>
          <p:spPr bwMode="auto">
            <a:xfrm>
              <a:off x="4018" y="3134"/>
              <a:ext cx="1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120</a:t>
              </a:r>
            </a:p>
          </p:txBody>
        </p:sp>
        <p:sp>
          <p:nvSpPr>
            <p:cNvPr id="86029" name="Line 13"/>
            <p:cNvSpPr>
              <a:spLocks noChangeShapeType="1"/>
            </p:cNvSpPr>
            <p:nvPr/>
          </p:nvSpPr>
          <p:spPr bwMode="auto">
            <a:xfrm>
              <a:off x="2983" y="1033"/>
              <a:ext cx="1339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0" name="Line 14"/>
            <p:cNvSpPr>
              <a:spLocks noChangeShapeType="1"/>
            </p:cNvSpPr>
            <p:nvPr/>
          </p:nvSpPr>
          <p:spPr bwMode="auto">
            <a:xfrm flipV="1">
              <a:off x="2983" y="1033"/>
              <a:ext cx="1" cy="20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1" name="Line 15"/>
            <p:cNvSpPr>
              <a:spLocks noChangeShapeType="1"/>
            </p:cNvSpPr>
            <p:nvPr/>
          </p:nvSpPr>
          <p:spPr bwMode="auto">
            <a:xfrm>
              <a:off x="2957" y="3062"/>
              <a:ext cx="26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2" name="Line 16"/>
            <p:cNvSpPr>
              <a:spLocks noChangeShapeType="1"/>
            </p:cNvSpPr>
            <p:nvPr/>
          </p:nvSpPr>
          <p:spPr bwMode="auto">
            <a:xfrm>
              <a:off x="2957" y="2656"/>
              <a:ext cx="26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3" name="Line 17"/>
            <p:cNvSpPr>
              <a:spLocks noChangeShapeType="1"/>
            </p:cNvSpPr>
            <p:nvPr/>
          </p:nvSpPr>
          <p:spPr bwMode="auto">
            <a:xfrm>
              <a:off x="2957" y="2250"/>
              <a:ext cx="26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4" name="Line 18"/>
            <p:cNvSpPr>
              <a:spLocks noChangeShapeType="1"/>
            </p:cNvSpPr>
            <p:nvPr/>
          </p:nvSpPr>
          <p:spPr bwMode="auto">
            <a:xfrm>
              <a:off x="2957" y="1844"/>
              <a:ext cx="26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5" name="Line 19"/>
            <p:cNvSpPr>
              <a:spLocks noChangeShapeType="1"/>
            </p:cNvSpPr>
            <p:nvPr/>
          </p:nvSpPr>
          <p:spPr bwMode="auto">
            <a:xfrm>
              <a:off x="2957" y="1439"/>
              <a:ext cx="26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6" name="Line 20"/>
            <p:cNvSpPr>
              <a:spLocks noChangeShapeType="1"/>
            </p:cNvSpPr>
            <p:nvPr/>
          </p:nvSpPr>
          <p:spPr bwMode="auto">
            <a:xfrm>
              <a:off x="2957" y="1033"/>
              <a:ext cx="26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37" name="Rectangle 21"/>
            <p:cNvSpPr>
              <a:spLocks noChangeArrowheads="1"/>
            </p:cNvSpPr>
            <p:nvPr/>
          </p:nvSpPr>
          <p:spPr bwMode="auto">
            <a:xfrm>
              <a:off x="2855" y="3010"/>
              <a:ext cx="5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0</a:t>
              </a:r>
            </a:p>
          </p:txBody>
        </p:sp>
        <p:sp>
          <p:nvSpPr>
            <p:cNvPr id="86038" name="Rectangle 22"/>
            <p:cNvSpPr>
              <a:spLocks noChangeArrowheads="1"/>
            </p:cNvSpPr>
            <p:nvPr/>
          </p:nvSpPr>
          <p:spPr bwMode="auto">
            <a:xfrm>
              <a:off x="2747" y="2604"/>
              <a:ext cx="1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100</a:t>
              </a:r>
            </a:p>
          </p:txBody>
        </p:sp>
        <p:sp>
          <p:nvSpPr>
            <p:cNvPr id="86039" name="Rectangle 23"/>
            <p:cNvSpPr>
              <a:spLocks noChangeArrowheads="1"/>
            </p:cNvSpPr>
            <p:nvPr/>
          </p:nvSpPr>
          <p:spPr bwMode="auto">
            <a:xfrm>
              <a:off x="2747" y="2198"/>
              <a:ext cx="1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200</a:t>
              </a:r>
            </a:p>
          </p:txBody>
        </p:sp>
        <p:sp>
          <p:nvSpPr>
            <p:cNvPr id="86040" name="Rectangle 24"/>
            <p:cNvSpPr>
              <a:spLocks noChangeArrowheads="1"/>
            </p:cNvSpPr>
            <p:nvPr/>
          </p:nvSpPr>
          <p:spPr bwMode="auto">
            <a:xfrm>
              <a:off x="2747" y="1793"/>
              <a:ext cx="1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300</a:t>
              </a:r>
            </a:p>
          </p:txBody>
        </p:sp>
        <p:sp>
          <p:nvSpPr>
            <p:cNvPr id="86041" name="Rectangle 25"/>
            <p:cNvSpPr>
              <a:spLocks noChangeArrowheads="1"/>
            </p:cNvSpPr>
            <p:nvPr/>
          </p:nvSpPr>
          <p:spPr bwMode="auto">
            <a:xfrm>
              <a:off x="2747" y="1387"/>
              <a:ext cx="1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400</a:t>
              </a:r>
            </a:p>
          </p:txBody>
        </p:sp>
        <p:sp>
          <p:nvSpPr>
            <p:cNvPr id="86042" name="Rectangle 26"/>
            <p:cNvSpPr>
              <a:spLocks noChangeArrowheads="1"/>
            </p:cNvSpPr>
            <p:nvPr/>
          </p:nvSpPr>
          <p:spPr bwMode="auto">
            <a:xfrm>
              <a:off x="2747" y="981"/>
              <a:ext cx="16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 b="1"/>
                <a:t>500</a:t>
              </a:r>
            </a:p>
          </p:txBody>
        </p:sp>
        <p:sp>
          <p:nvSpPr>
            <p:cNvPr id="86043" name="Line 27"/>
            <p:cNvSpPr>
              <a:spLocks noChangeShapeType="1"/>
            </p:cNvSpPr>
            <p:nvPr/>
          </p:nvSpPr>
          <p:spPr bwMode="auto">
            <a:xfrm flipV="1">
              <a:off x="4322" y="1033"/>
              <a:ext cx="1" cy="20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4" name="Freeform 28"/>
            <p:cNvSpPr>
              <a:spLocks/>
            </p:cNvSpPr>
            <p:nvPr/>
          </p:nvSpPr>
          <p:spPr bwMode="auto">
            <a:xfrm flipV="1">
              <a:off x="2993" y="1686"/>
              <a:ext cx="1329" cy="1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69"/>
                </a:cxn>
                <a:cxn ang="0">
                  <a:pos x="191" y="49"/>
                </a:cxn>
                <a:cxn ang="0">
                  <a:pos x="297" y="429"/>
                </a:cxn>
                <a:cxn ang="0">
                  <a:pos x="403" y="1315"/>
                </a:cxn>
                <a:cxn ang="0">
                  <a:pos x="488" y="2590"/>
                </a:cxn>
                <a:cxn ang="0">
                  <a:pos x="594" y="2425"/>
                </a:cxn>
                <a:cxn ang="0">
                  <a:pos x="700" y="838"/>
                </a:cxn>
                <a:cxn ang="0">
                  <a:pos x="784" y="137"/>
                </a:cxn>
                <a:cxn ang="0">
                  <a:pos x="890" y="935"/>
                </a:cxn>
                <a:cxn ang="0">
                  <a:pos x="997" y="867"/>
                </a:cxn>
                <a:cxn ang="0">
                  <a:pos x="1081" y="2403"/>
                </a:cxn>
                <a:cxn ang="0">
                  <a:pos x="1145" y="706"/>
                </a:cxn>
                <a:cxn ang="0">
                  <a:pos x="1251" y="3223"/>
                </a:cxn>
                <a:cxn ang="0">
                  <a:pos x="1336" y="1617"/>
                </a:cxn>
                <a:cxn ang="0">
                  <a:pos x="1442" y="32"/>
                </a:cxn>
                <a:cxn ang="0">
                  <a:pos x="1548" y="799"/>
                </a:cxn>
                <a:cxn ang="0">
                  <a:pos x="1633" y="390"/>
                </a:cxn>
                <a:cxn ang="0">
                  <a:pos x="1739" y="312"/>
                </a:cxn>
                <a:cxn ang="0">
                  <a:pos x="1845" y="14"/>
                </a:cxn>
                <a:cxn ang="0">
                  <a:pos x="1930" y="59"/>
                </a:cxn>
                <a:cxn ang="0">
                  <a:pos x="2036" y="1042"/>
                </a:cxn>
                <a:cxn ang="0">
                  <a:pos x="2142" y="507"/>
                </a:cxn>
                <a:cxn ang="0">
                  <a:pos x="2227" y="1870"/>
                </a:cxn>
                <a:cxn ang="0">
                  <a:pos x="2333" y="434"/>
                </a:cxn>
                <a:cxn ang="0">
                  <a:pos x="2439" y="1748"/>
                </a:cxn>
                <a:cxn ang="0">
                  <a:pos x="2524" y="1286"/>
                </a:cxn>
                <a:cxn ang="0">
                  <a:pos x="2630" y="541"/>
                </a:cxn>
                <a:cxn ang="0">
                  <a:pos x="2736" y="247"/>
                </a:cxn>
                <a:cxn ang="0">
                  <a:pos x="2820" y="592"/>
                </a:cxn>
                <a:cxn ang="0">
                  <a:pos x="2926" y="896"/>
                </a:cxn>
                <a:cxn ang="0">
                  <a:pos x="3033" y="390"/>
                </a:cxn>
              </a:cxnLst>
              <a:rect l="0" t="0" r="r" b="b"/>
              <a:pathLst>
                <a:path w="3033" h="3223">
                  <a:moveTo>
                    <a:pt x="0" y="0"/>
                  </a:moveTo>
                  <a:lnTo>
                    <a:pt x="106" y="69"/>
                  </a:lnTo>
                  <a:lnTo>
                    <a:pt x="191" y="49"/>
                  </a:lnTo>
                  <a:lnTo>
                    <a:pt x="297" y="429"/>
                  </a:lnTo>
                  <a:lnTo>
                    <a:pt x="403" y="1315"/>
                  </a:lnTo>
                  <a:lnTo>
                    <a:pt x="488" y="2590"/>
                  </a:lnTo>
                  <a:lnTo>
                    <a:pt x="594" y="2425"/>
                  </a:lnTo>
                  <a:lnTo>
                    <a:pt x="700" y="838"/>
                  </a:lnTo>
                  <a:lnTo>
                    <a:pt x="784" y="137"/>
                  </a:lnTo>
                  <a:lnTo>
                    <a:pt x="890" y="935"/>
                  </a:lnTo>
                  <a:lnTo>
                    <a:pt x="997" y="867"/>
                  </a:lnTo>
                  <a:lnTo>
                    <a:pt x="1081" y="2403"/>
                  </a:lnTo>
                  <a:lnTo>
                    <a:pt x="1145" y="706"/>
                  </a:lnTo>
                  <a:lnTo>
                    <a:pt x="1251" y="3223"/>
                  </a:lnTo>
                  <a:lnTo>
                    <a:pt x="1336" y="1617"/>
                  </a:lnTo>
                  <a:lnTo>
                    <a:pt x="1442" y="32"/>
                  </a:lnTo>
                  <a:lnTo>
                    <a:pt x="1548" y="799"/>
                  </a:lnTo>
                  <a:lnTo>
                    <a:pt x="1633" y="390"/>
                  </a:lnTo>
                  <a:lnTo>
                    <a:pt x="1739" y="312"/>
                  </a:lnTo>
                  <a:lnTo>
                    <a:pt x="1845" y="14"/>
                  </a:lnTo>
                  <a:lnTo>
                    <a:pt x="1930" y="59"/>
                  </a:lnTo>
                  <a:lnTo>
                    <a:pt x="2036" y="1042"/>
                  </a:lnTo>
                  <a:lnTo>
                    <a:pt x="2142" y="507"/>
                  </a:lnTo>
                  <a:lnTo>
                    <a:pt x="2227" y="1870"/>
                  </a:lnTo>
                  <a:lnTo>
                    <a:pt x="2333" y="434"/>
                  </a:lnTo>
                  <a:lnTo>
                    <a:pt x="2439" y="1748"/>
                  </a:lnTo>
                  <a:lnTo>
                    <a:pt x="2524" y="1286"/>
                  </a:lnTo>
                  <a:lnTo>
                    <a:pt x="2630" y="541"/>
                  </a:lnTo>
                  <a:lnTo>
                    <a:pt x="2736" y="247"/>
                  </a:lnTo>
                  <a:lnTo>
                    <a:pt x="2820" y="592"/>
                  </a:lnTo>
                  <a:lnTo>
                    <a:pt x="2926" y="896"/>
                  </a:lnTo>
                  <a:lnTo>
                    <a:pt x="3033" y="390"/>
                  </a:lnTo>
                </a:path>
              </a:pathLst>
            </a:custGeom>
            <a:noFill/>
            <a:ln w="28575" cmpd="sng">
              <a:solidFill>
                <a:srgbClr val="3802E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045" name="Freeform 29"/>
            <p:cNvSpPr>
              <a:spLocks/>
            </p:cNvSpPr>
            <p:nvPr/>
          </p:nvSpPr>
          <p:spPr bwMode="auto">
            <a:xfrm flipV="1">
              <a:off x="2993" y="1248"/>
              <a:ext cx="1329" cy="18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331"/>
                </a:cxn>
                <a:cxn ang="0">
                  <a:pos x="191" y="380"/>
                </a:cxn>
                <a:cxn ang="0">
                  <a:pos x="297" y="565"/>
                </a:cxn>
                <a:cxn ang="0">
                  <a:pos x="403" y="526"/>
                </a:cxn>
                <a:cxn ang="0">
                  <a:pos x="488" y="964"/>
                </a:cxn>
                <a:cxn ang="0">
                  <a:pos x="594" y="448"/>
                </a:cxn>
                <a:cxn ang="0">
                  <a:pos x="700" y="234"/>
                </a:cxn>
                <a:cxn ang="0">
                  <a:pos x="784" y="146"/>
                </a:cxn>
                <a:cxn ang="0">
                  <a:pos x="890" y="10"/>
                </a:cxn>
                <a:cxn ang="0">
                  <a:pos x="997" y="1831"/>
                </a:cxn>
                <a:cxn ang="0">
                  <a:pos x="1081" y="999"/>
                </a:cxn>
                <a:cxn ang="0">
                  <a:pos x="1145" y="1694"/>
                </a:cxn>
                <a:cxn ang="0">
                  <a:pos x="1251" y="2561"/>
                </a:cxn>
                <a:cxn ang="0">
                  <a:pos x="1336" y="4342"/>
                </a:cxn>
                <a:cxn ang="0">
                  <a:pos x="1442" y="2802"/>
                </a:cxn>
                <a:cxn ang="0">
                  <a:pos x="1548" y="3788"/>
                </a:cxn>
                <a:cxn ang="0">
                  <a:pos x="1633" y="2619"/>
                </a:cxn>
                <a:cxn ang="0">
                  <a:pos x="1739" y="1392"/>
                </a:cxn>
                <a:cxn ang="0">
                  <a:pos x="1845" y="2881"/>
                </a:cxn>
                <a:cxn ang="0">
                  <a:pos x="1930" y="828"/>
                </a:cxn>
                <a:cxn ang="0">
                  <a:pos x="2036" y="1110"/>
                </a:cxn>
                <a:cxn ang="0">
                  <a:pos x="2142" y="964"/>
                </a:cxn>
                <a:cxn ang="0">
                  <a:pos x="2227" y="1392"/>
                </a:cxn>
                <a:cxn ang="0">
                  <a:pos x="2333" y="39"/>
                </a:cxn>
                <a:cxn ang="0">
                  <a:pos x="2439" y="1532"/>
                </a:cxn>
                <a:cxn ang="0">
                  <a:pos x="2524" y="380"/>
                </a:cxn>
                <a:cxn ang="0">
                  <a:pos x="2630" y="187"/>
                </a:cxn>
                <a:cxn ang="0">
                  <a:pos x="2736" y="45"/>
                </a:cxn>
                <a:cxn ang="0">
                  <a:pos x="2820" y="356"/>
                </a:cxn>
                <a:cxn ang="0">
                  <a:pos x="2926" y="315"/>
                </a:cxn>
                <a:cxn ang="0">
                  <a:pos x="3033" y="88"/>
                </a:cxn>
              </a:cxnLst>
              <a:rect l="0" t="0" r="r" b="b"/>
              <a:pathLst>
                <a:path w="3033" h="4342">
                  <a:moveTo>
                    <a:pt x="0" y="0"/>
                  </a:moveTo>
                  <a:lnTo>
                    <a:pt x="106" y="331"/>
                  </a:lnTo>
                  <a:lnTo>
                    <a:pt x="191" y="380"/>
                  </a:lnTo>
                  <a:lnTo>
                    <a:pt x="297" y="565"/>
                  </a:lnTo>
                  <a:lnTo>
                    <a:pt x="403" y="526"/>
                  </a:lnTo>
                  <a:lnTo>
                    <a:pt x="488" y="964"/>
                  </a:lnTo>
                  <a:lnTo>
                    <a:pt x="594" y="448"/>
                  </a:lnTo>
                  <a:lnTo>
                    <a:pt x="700" y="234"/>
                  </a:lnTo>
                  <a:lnTo>
                    <a:pt x="784" y="146"/>
                  </a:lnTo>
                  <a:lnTo>
                    <a:pt x="890" y="10"/>
                  </a:lnTo>
                  <a:lnTo>
                    <a:pt x="997" y="1831"/>
                  </a:lnTo>
                  <a:lnTo>
                    <a:pt x="1081" y="999"/>
                  </a:lnTo>
                  <a:lnTo>
                    <a:pt x="1145" y="1694"/>
                  </a:lnTo>
                  <a:lnTo>
                    <a:pt x="1251" y="2561"/>
                  </a:lnTo>
                  <a:lnTo>
                    <a:pt x="1336" y="4342"/>
                  </a:lnTo>
                  <a:lnTo>
                    <a:pt x="1442" y="2802"/>
                  </a:lnTo>
                  <a:lnTo>
                    <a:pt x="1548" y="3788"/>
                  </a:lnTo>
                  <a:lnTo>
                    <a:pt x="1633" y="2619"/>
                  </a:lnTo>
                  <a:lnTo>
                    <a:pt x="1739" y="1392"/>
                  </a:lnTo>
                  <a:lnTo>
                    <a:pt x="1845" y="2881"/>
                  </a:lnTo>
                  <a:lnTo>
                    <a:pt x="1930" y="828"/>
                  </a:lnTo>
                  <a:lnTo>
                    <a:pt x="2036" y="1110"/>
                  </a:lnTo>
                  <a:lnTo>
                    <a:pt x="2142" y="964"/>
                  </a:lnTo>
                  <a:lnTo>
                    <a:pt x="2227" y="1392"/>
                  </a:lnTo>
                  <a:lnTo>
                    <a:pt x="2333" y="39"/>
                  </a:lnTo>
                  <a:lnTo>
                    <a:pt x="2439" y="1532"/>
                  </a:lnTo>
                  <a:lnTo>
                    <a:pt x="2524" y="380"/>
                  </a:lnTo>
                  <a:lnTo>
                    <a:pt x="2630" y="187"/>
                  </a:lnTo>
                  <a:lnTo>
                    <a:pt x="2736" y="45"/>
                  </a:lnTo>
                  <a:lnTo>
                    <a:pt x="2820" y="356"/>
                  </a:lnTo>
                  <a:lnTo>
                    <a:pt x="2926" y="315"/>
                  </a:lnTo>
                  <a:lnTo>
                    <a:pt x="3033" y="88"/>
                  </a:lnTo>
                </a:path>
              </a:pathLst>
            </a:custGeom>
            <a:noFill/>
            <a:ln w="28575" cmpd="sng">
              <a:solidFill>
                <a:schemeClr val="folHlink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046" name="Rectangle 30"/>
            <p:cNvSpPr>
              <a:spLocks noChangeArrowheads="1"/>
            </p:cNvSpPr>
            <p:nvPr/>
          </p:nvSpPr>
          <p:spPr bwMode="auto">
            <a:xfrm>
              <a:off x="3018" y="1043"/>
              <a:ext cx="1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86048" name="Line 32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49" name="Rectangle 3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050" name="Rectangle 34"/>
          <p:cNvSpPr>
            <a:spLocks noChangeArrowheads="1"/>
          </p:cNvSpPr>
          <p:nvPr/>
        </p:nvSpPr>
        <p:spPr bwMode="auto">
          <a:xfrm>
            <a:off x="228600" y="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Observed species oscillations are messy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051" name="Rectangle 35"/>
          <p:cNvSpPr>
            <a:spLocks noChangeArrowheads="1"/>
          </p:cNvSpPr>
          <p:nvPr/>
        </p:nvSpPr>
        <p:spPr bwMode="auto">
          <a:xfrm>
            <a:off x="4176713" y="5745163"/>
            <a:ext cx="7534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/>
              <a:t>Days</a:t>
            </a:r>
          </a:p>
        </p:txBody>
      </p:sp>
      <p:sp>
        <p:nvSpPr>
          <p:cNvPr id="86052" name="Rectangle 36"/>
          <p:cNvSpPr>
            <a:spLocks noChangeArrowheads="1"/>
          </p:cNvSpPr>
          <p:nvPr/>
        </p:nvSpPr>
        <p:spPr bwMode="auto">
          <a:xfrm rot="5400000" flipH="1" flipV="1">
            <a:off x="-367273" y="3167341"/>
            <a:ext cx="37269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/>
              <a:t>Zooplankton abundance</a:t>
            </a:r>
          </a:p>
        </p:txBody>
      </p:sp>
    </p:spTree>
    <p:extLst>
      <p:ext uri="{BB962C8B-B14F-4D97-AF65-F5344CB8AC3E}">
        <p14:creationId xmlns:p14="http://schemas.microsoft.com/office/powerpoint/2010/main" val="187795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0" y="1362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2741613" y="1468438"/>
            <a:ext cx="4114800" cy="3752850"/>
          </a:xfrm>
          <a:prstGeom prst="rect">
            <a:avLst/>
          </a:prstGeom>
          <a:solidFill>
            <a:srgbClr val="FFFFFF"/>
          </a:solidFill>
          <a:ln w="1588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 sz="2400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4572000" y="5638800"/>
            <a:ext cx="6267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 dirty="0"/>
              <a:t>Days</a:t>
            </a:r>
          </a:p>
        </p:txBody>
      </p:sp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2741613" y="5221288"/>
            <a:ext cx="411480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 flipV="1">
            <a:off x="2741613" y="5221288"/>
            <a:ext cx="3175" cy="476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 flipV="1">
            <a:off x="3886200" y="5221288"/>
            <a:ext cx="3175" cy="476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00" name="Line 8"/>
          <p:cNvSpPr>
            <a:spLocks noChangeShapeType="1"/>
          </p:cNvSpPr>
          <p:nvPr/>
        </p:nvSpPr>
        <p:spPr bwMode="auto">
          <a:xfrm flipV="1">
            <a:off x="5026025" y="5221288"/>
            <a:ext cx="3175" cy="476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01" name="Line 9"/>
          <p:cNvSpPr>
            <a:spLocks noChangeShapeType="1"/>
          </p:cNvSpPr>
          <p:nvPr/>
        </p:nvSpPr>
        <p:spPr bwMode="auto">
          <a:xfrm flipV="1">
            <a:off x="6170613" y="5221288"/>
            <a:ext cx="3175" cy="476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2667000" y="5257800"/>
            <a:ext cx="1635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0</a:t>
            </a:r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3727450" y="5257800"/>
            <a:ext cx="3270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40</a:t>
            </a:r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4868863" y="5257800"/>
            <a:ext cx="3270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80</a:t>
            </a:r>
          </a:p>
        </p:txBody>
      </p:sp>
      <p:sp>
        <p:nvSpPr>
          <p:cNvPr id="85005" name="Rectangle 13"/>
          <p:cNvSpPr>
            <a:spLocks noChangeArrowheads="1"/>
          </p:cNvSpPr>
          <p:nvPr/>
        </p:nvSpPr>
        <p:spPr bwMode="auto">
          <a:xfrm>
            <a:off x="5932488" y="5257800"/>
            <a:ext cx="490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 dirty="0"/>
              <a:t>120</a:t>
            </a:r>
          </a:p>
        </p:txBody>
      </p:sp>
      <p:sp>
        <p:nvSpPr>
          <p:cNvPr id="85006" name="Line 14"/>
          <p:cNvSpPr>
            <a:spLocks noChangeShapeType="1"/>
          </p:cNvSpPr>
          <p:nvPr/>
        </p:nvSpPr>
        <p:spPr bwMode="auto">
          <a:xfrm>
            <a:off x="2741613" y="1468438"/>
            <a:ext cx="411480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400"/>
          </a:p>
        </p:txBody>
      </p:sp>
      <p:sp>
        <p:nvSpPr>
          <p:cNvPr id="85007" name="Rectangle 15"/>
          <p:cNvSpPr>
            <a:spLocks noChangeArrowheads="1"/>
          </p:cNvSpPr>
          <p:nvPr/>
        </p:nvSpPr>
        <p:spPr bwMode="auto">
          <a:xfrm rot="5400000" flipH="1" flipV="1">
            <a:off x="-219357" y="3050425"/>
            <a:ext cx="37269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1" dirty="0"/>
              <a:t>Zooplankton abundance</a:t>
            </a:r>
          </a:p>
        </p:txBody>
      </p:sp>
      <p:sp>
        <p:nvSpPr>
          <p:cNvPr id="85008" name="Line 16"/>
          <p:cNvSpPr>
            <a:spLocks noChangeShapeType="1"/>
          </p:cNvSpPr>
          <p:nvPr/>
        </p:nvSpPr>
        <p:spPr bwMode="auto">
          <a:xfrm flipV="1">
            <a:off x="2741613" y="1468438"/>
            <a:ext cx="3175" cy="3752850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09" name="Line 17"/>
          <p:cNvSpPr>
            <a:spLocks noChangeShapeType="1"/>
          </p:cNvSpPr>
          <p:nvPr/>
        </p:nvSpPr>
        <p:spPr bwMode="auto">
          <a:xfrm>
            <a:off x="2662238" y="5221288"/>
            <a:ext cx="79375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10" name="Line 18"/>
          <p:cNvSpPr>
            <a:spLocks noChangeShapeType="1"/>
          </p:cNvSpPr>
          <p:nvPr/>
        </p:nvSpPr>
        <p:spPr bwMode="auto">
          <a:xfrm>
            <a:off x="2662238" y="4684713"/>
            <a:ext cx="79375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11" name="Line 19"/>
          <p:cNvSpPr>
            <a:spLocks noChangeShapeType="1"/>
          </p:cNvSpPr>
          <p:nvPr/>
        </p:nvSpPr>
        <p:spPr bwMode="auto">
          <a:xfrm>
            <a:off x="2662238" y="4149725"/>
            <a:ext cx="79375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12" name="Line 20"/>
          <p:cNvSpPr>
            <a:spLocks noChangeShapeType="1"/>
          </p:cNvSpPr>
          <p:nvPr/>
        </p:nvSpPr>
        <p:spPr bwMode="auto">
          <a:xfrm>
            <a:off x="2662238" y="3613150"/>
            <a:ext cx="79375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13" name="Line 21"/>
          <p:cNvSpPr>
            <a:spLocks noChangeShapeType="1"/>
          </p:cNvSpPr>
          <p:nvPr/>
        </p:nvSpPr>
        <p:spPr bwMode="auto">
          <a:xfrm>
            <a:off x="2662238" y="3076575"/>
            <a:ext cx="79375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14" name="Line 22"/>
          <p:cNvSpPr>
            <a:spLocks noChangeShapeType="1"/>
          </p:cNvSpPr>
          <p:nvPr/>
        </p:nvSpPr>
        <p:spPr bwMode="auto">
          <a:xfrm>
            <a:off x="2662238" y="2540000"/>
            <a:ext cx="79375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15" name="Line 23"/>
          <p:cNvSpPr>
            <a:spLocks noChangeShapeType="1"/>
          </p:cNvSpPr>
          <p:nvPr/>
        </p:nvSpPr>
        <p:spPr bwMode="auto">
          <a:xfrm>
            <a:off x="2662238" y="2003425"/>
            <a:ext cx="79375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16" name="Line 24"/>
          <p:cNvSpPr>
            <a:spLocks noChangeShapeType="1"/>
          </p:cNvSpPr>
          <p:nvPr/>
        </p:nvSpPr>
        <p:spPr bwMode="auto">
          <a:xfrm>
            <a:off x="2662238" y="1468438"/>
            <a:ext cx="79375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85017" name="Rectangle 25"/>
          <p:cNvSpPr>
            <a:spLocks noChangeArrowheads="1"/>
          </p:cNvSpPr>
          <p:nvPr/>
        </p:nvSpPr>
        <p:spPr bwMode="auto">
          <a:xfrm>
            <a:off x="2173288" y="5048250"/>
            <a:ext cx="1635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0</a:t>
            </a:r>
          </a:p>
        </p:txBody>
      </p:sp>
      <p:sp>
        <p:nvSpPr>
          <p:cNvPr id="85018" name="Rectangle 26"/>
          <p:cNvSpPr>
            <a:spLocks noChangeArrowheads="1"/>
          </p:cNvSpPr>
          <p:nvPr/>
        </p:nvSpPr>
        <p:spPr bwMode="auto">
          <a:xfrm>
            <a:off x="2081213" y="4511675"/>
            <a:ext cx="490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100</a:t>
            </a:r>
          </a:p>
        </p:txBody>
      </p:sp>
      <p:sp>
        <p:nvSpPr>
          <p:cNvPr id="85019" name="Rectangle 27"/>
          <p:cNvSpPr>
            <a:spLocks noChangeArrowheads="1"/>
          </p:cNvSpPr>
          <p:nvPr/>
        </p:nvSpPr>
        <p:spPr bwMode="auto">
          <a:xfrm>
            <a:off x="2081213" y="3976688"/>
            <a:ext cx="490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200</a:t>
            </a:r>
          </a:p>
        </p:txBody>
      </p:sp>
      <p:sp>
        <p:nvSpPr>
          <p:cNvPr id="85020" name="Rectangle 28"/>
          <p:cNvSpPr>
            <a:spLocks noChangeArrowheads="1"/>
          </p:cNvSpPr>
          <p:nvPr/>
        </p:nvSpPr>
        <p:spPr bwMode="auto">
          <a:xfrm>
            <a:off x="2081213" y="3440113"/>
            <a:ext cx="490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300</a:t>
            </a:r>
          </a:p>
        </p:txBody>
      </p:sp>
      <p:sp>
        <p:nvSpPr>
          <p:cNvPr id="85021" name="Rectangle 29"/>
          <p:cNvSpPr>
            <a:spLocks noChangeArrowheads="1"/>
          </p:cNvSpPr>
          <p:nvPr/>
        </p:nvSpPr>
        <p:spPr bwMode="auto">
          <a:xfrm>
            <a:off x="2081213" y="2903538"/>
            <a:ext cx="490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400</a:t>
            </a:r>
          </a:p>
        </p:txBody>
      </p:sp>
      <p:sp>
        <p:nvSpPr>
          <p:cNvPr id="85022" name="Rectangle 30"/>
          <p:cNvSpPr>
            <a:spLocks noChangeArrowheads="1"/>
          </p:cNvSpPr>
          <p:nvPr/>
        </p:nvSpPr>
        <p:spPr bwMode="auto">
          <a:xfrm>
            <a:off x="2081213" y="2366963"/>
            <a:ext cx="490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500</a:t>
            </a:r>
          </a:p>
        </p:txBody>
      </p:sp>
      <p:sp>
        <p:nvSpPr>
          <p:cNvPr id="85023" name="Rectangle 31"/>
          <p:cNvSpPr>
            <a:spLocks noChangeArrowheads="1"/>
          </p:cNvSpPr>
          <p:nvPr/>
        </p:nvSpPr>
        <p:spPr bwMode="auto">
          <a:xfrm>
            <a:off x="2081213" y="1831975"/>
            <a:ext cx="490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600</a:t>
            </a:r>
          </a:p>
        </p:txBody>
      </p:sp>
      <p:sp>
        <p:nvSpPr>
          <p:cNvPr id="85024" name="Rectangle 32"/>
          <p:cNvSpPr>
            <a:spLocks noChangeArrowheads="1"/>
          </p:cNvSpPr>
          <p:nvPr/>
        </p:nvSpPr>
        <p:spPr bwMode="auto">
          <a:xfrm>
            <a:off x="2081213" y="1295400"/>
            <a:ext cx="490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 b="1"/>
              <a:t>700</a:t>
            </a:r>
          </a:p>
        </p:txBody>
      </p:sp>
      <p:sp>
        <p:nvSpPr>
          <p:cNvPr id="85025" name="Line 33"/>
          <p:cNvSpPr>
            <a:spLocks noChangeShapeType="1"/>
          </p:cNvSpPr>
          <p:nvPr/>
        </p:nvSpPr>
        <p:spPr bwMode="auto">
          <a:xfrm flipV="1">
            <a:off x="6856413" y="1468438"/>
            <a:ext cx="3175" cy="3752850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400"/>
          </a:p>
        </p:txBody>
      </p:sp>
      <p:sp>
        <p:nvSpPr>
          <p:cNvPr id="85026" name="Freeform 34"/>
          <p:cNvSpPr>
            <a:spLocks/>
          </p:cNvSpPr>
          <p:nvPr/>
        </p:nvSpPr>
        <p:spPr bwMode="auto">
          <a:xfrm flipV="1">
            <a:off x="2770188" y="2068513"/>
            <a:ext cx="4086225" cy="3140075"/>
          </a:xfrm>
          <a:custGeom>
            <a:avLst/>
            <a:gdLst/>
            <a:ahLst/>
            <a:cxnLst>
              <a:cxn ang="0">
                <a:pos x="42" y="3021"/>
              </a:cxn>
              <a:cxn ang="0">
                <a:pos x="106" y="2257"/>
              </a:cxn>
              <a:cxn ang="0">
                <a:pos x="169" y="2529"/>
              </a:cxn>
              <a:cxn ang="0">
                <a:pos x="233" y="3821"/>
              </a:cxn>
              <a:cxn ang="0">
                <a:pos x="297" y="3320"/>
              </a:cxn>
              <a:cxn ang="0">
                <a:pos x="360" y="2747"/>
              </a:cxn>
              <a:cxn ang="0">
                <a:pos x="424" y="3830"/>
              </a:cxn>
              <a:cxn ang="0">
                <a:pos x="488" y="3766"/>
              </a:cxn>
              <a:cxn ang="0">
                <a:pos x="551" y="2559"/>
              </a:cxn>
              <a:cxn ang="0">
                <a:pos x="615" y="3018"/>
              </a:cxn>
              <a:cxn ang="0">
                <a:pos x="678" y="3423"/>
              </a:cxn>
              <a:cxn ang="0">
                <a:pos x="742" y="2056"/>
              </a:cxn>
              <a:cxn ang="0">
                <a:pos x="806" y="1735"/>
              </a:cxn>
              <a:cxn ang="0">
                <a:pos x="869" y="2479"/>
              </a:cxn>
              <a:cxn ang="0">
                <a:pos x="933" y="1502"/>
              </a:cxn>
              <a:cxn ang="0">
                <a:pos x="997" y="556"/>
              </a:cxn>
              <a:cxn ang="0">
                <a:pos x="1060" y="1386"/>
              </a:cxn>
              <a:cxn ang="0">
                <a:pos x="1124" y="1204"/>
              </a:cxn>
              <a:cxn ang="0">
                <a:pos x="1187" y="21"/>
              </a:cxn>
              <a:cxn ang="0">
                <a:pos x="1251" y="644"/>
              </a:cxn>
              <a:cxn ang="0">
                <a:pos x="1315" y="1344"/>
              </a:cxn>
              <a:cxn ang="0">
                <a:pos x="1378" y="387"/>
              </a:cxn>
              <a:cxn ang="0">
                <a:pos x="1442" y="568"/>
              </a:cxn>
              <a:cxn ang="0">
                <a:pos x="1506" y="1879"/>
              </a:cxn>
              <a:cxn ang="0">
                <a:pos x="1569" y="1502"/>
              </a:cxn>
              <a:cxn ang="0">
                <a:pos x="1633" y="1156"/>
              </a:cxn>
              <a:cxn ang="0">
                <a:pos x="1696" y="2553"/>
              </a:cxn>
              <a:cxn ang="0">
                <a:pos x="1760" y="2873"/>
              </a:cxn>
              <a:cxn ang="0">
                <a:pos x="1824" y="2100"/>
              </a:cxn>
              <a:cxn ang="0">
                <a:pos x="1887" y="3018"/>
              </a:cxn>
              <a:cxn ang="0">
                <a:pos x="1951" y="3882"/>
              </a:cxn>
              <a:cxn ang="0">
                <a:pos x="2015" y="2949"/>
              </a:cxn>
              <a:cxn ang="0">
                <a:pos x="2078" y="3013"/>
              </a:cxn>
              <a:cxn ang="0">
                <a:pos x="2142" y="4070"/>
              </a:cxn>
              <a:cxn ang="0">
                <a:pos x="2205" y="3320"/>
              </a:cxn>
              <a:cxn ang="0">
                <a:pos x="2269" y="2499"/>
              </a:cxn>
              <a:cxn ang="0">
                <a:pos x="2333" y="3347"/>
              </a:cxn>
              <a:cxn ang="0">
                <a:pos x="2396" y="3075"/>
              </a:cxn>
              <a:cxn ang="0">
                <a:pos x="2460" y="1698"/>
              </a:cxn>
              <a:cxn ang="0">
                <a:pos x="2524" y="2035"/>
              </a:cxn>
              <a:cxn ang="0">
                <a:pos x="2587" y="2371"/>
              </a:cxn>
              <a:cxn ang="0">
                <a:pos x="2651" y="995"/>
              </a:cxn>
              <a:cxn ang="0">
                <a:pos x="2714" y="723"/>
              </a:cxn>
              <a:cxn ang="0">
                <a:pos x="2778" y="1571"/>
              </a:cxn>
              <a:cxn ang="0">
                <a:pos x="2842" y="750"/>
              </a:cxn>
              <a:cxn ang="0">
                <a:pos x="2905" y="0"/>
              </a:cxn>
              <a:cxn ang="0">
                <a:pos x="2969" y="1057"/>
              </a:cxn>
              <a:cxn ang="0">
                <a:pos x="3033" y="1121"/>
              </a:cxn>
            </a:cxnLst>
            <a:rect l="0" t="0" r="r" b="b"/>
            <a:pathLst>
              <a:path w="3033" h="4070">
                <a:moveTo>
                  <a:pt x="0" y="2553"/>
                </a:moveTo>
                <a:lnTo>
                  <a:pt x="21" y="2914"/>
                </a:lnTo>
                <a:lnTo>
                  <a:pt x="42" y="3021"/>
                </a:lnTo>
                <a:lnTo>
                  <a:pt x="63" y="2873"/>
                </a:lnTo>
                <a:lnTo>
                  <a:pt x="85" y="2567"/>
                </a:lnTo>
                <a:lnTo>
                  <a:pt x="106" y="2257"/>
                </a:lnTo>
                <a:lnTo>
                  <a:pt x="127" y="2100"/>
                </a:lnTo>
                <a:lnTo>
                  <a:pt x="148" y="2191"/>
                </a:lnTo>
                <a:lnTo>
                  <a:pt x="169" y="2529"/>
                </a:lnTo>
                <a:lnTo>
                  <a:pt x="191" y="3018"/>
                </a:lnTo>
                <a:lnTo>
                  <a:pt x="212" y="3501"/>
                </a:lnTo>
                <a:lnTo>
                  <a:pt x="233" y="3821"/>
                </a:lnTo>
                <a:lnTo>
                  <a:pt x="254" y="3882"/>
                </a:lnTo>
                <a:lnTo>
                  <a:pt x="275" y="3683"/>
                </a:lnTo>
                <a:lnTo>
                  <a:pt x="297" y="3320"/>
                </a:lnTo>
                <a:lnTo>
                  <a:pt x="318" y="2949"/>
                </a:lnTo>
                <a:lnTo>
                  <a:pt x="339" y="2726"/>
                </a:lnTo>
                <a:lnTo>
                  <a:pt x="360" y="2747"/>
                </a:lnTo>
                <a:lnTo>
                  <a:pt x="381" y="3013"/>
                </a:lnTo>
                <a:lnTo>
                  <a:pt x="403" y="3426"/>
                </a:lnTo>
                <a:lnTo>
                  <a:pt x="424" y="3830"/>
                </a:lnTo>
                <a:lnTo>
                  <a:pt x="445" y="4070"/>
                </a:lnTo>
                <a:lnTo>
                  <a:pt x="466" y="4049"/>
                </a:lnTo>
                <a:lnTo>
                  <a:pt x="488" y="3766"/>
                </a:lnTo>
                <a:lnTo>
                  <a:pt x="509" y="3320"/>
                </a:lnTo>
                <a:lnTo>
                  <a:pt x="530" y="2865"/>
                </a:lnTo>
                <a:lnTo>
                  <a:pt x="551" y="2559"/>
                </a:lnTo>
                <a:lnTo>
                  <a:pt x="572" y="2499"/>
                </a:lnTo>
                <a:lnTo>
                  <a:pt x="594" y="2684"/>
                </a:lnTo>
                <a:lnTo>
                  <a:pt x="615" y="3018"/>
                </a:lnTo>
                <a:lnTo>
                  <a:pt x="636" y="3347"/>
                </a:lnTo>
                <a:lnTo>
                  <a:pt x="657" y="3514"/>
                </a:lnTo>
                <a:lnTo>
                  <a:pt x="678" y="3423"/>
                </a:lnTo>
                <a:lnTo>
                  <a:pt x="700" y="3075"/>
                </a:lnTo>
                <a:lnTo>
                  <a:pt x="721" y="2567"/>
                </a:lnTo>
                <a:lnTo>
                  <a:pt x="742" y="2056"/>
                </a:lnTo>
                <a:lnTo>
                  <a:pt x="763" y="1698"/>
                </a:lnTo>
                <a:lnTo>
                  <a:pt x="784" y="1591"/>
                </a:lnTo>
                <a:lnTo>
                  <a:pt x="806" y="1735"/>
                </a:lnTo>
                <a:lnTo>
                  <a:pt x="827" y="2035"/>
                </a:lnTo>
                <a:lnTo>
                  <a:pt x="848" y="2334"/>
                </a:lnTo>
                <a:lnTo>
                  <a:pt x="869" y="2479"/>
                </a:lnTo>
                <a:lnTo>
                  <a:pt x="890" y="2371"/>
                </a:lnTo>
                <a:lnTo>
                  <a:pt x="912" y="2014"/>
                </a:lnTo>
                <a:lnTo>
                  <a:pt x="933" y="1502"/>
                </a:lnTo>
                <a:lnTo>
                  <a:pt x="954" y="995"/>
                </a:lnTo>
                <a:lnTo>
                  <a:pt x="975" y="647"/>
                </a:lnTo>
                <a:lnTo>
                  <a:pt x="997" y="556"/>
                </a:lnTo>
                <a:lnTo>
                  <a:pt x="1018" y="723"/>
                </a:lnTo>
                <a:lnTo>
                  <a:pt x="1039" y="1051"/>
                </a:lnTo>
                <a:lnTo>
                  <a:pt x="1060" y="1386"/>
                </a:lnTo>
                <a:lnTo>
                  <a:pt x="1081" y="1571"/>
                </a:lnTo>
                <a:lnTo>
                  <a:pt x="1103" y="1510"/>
                </a:lnTo>
                <a:lnTo>
                  <a:pt x="1124" y="1204"/>
                </a:lnTo>
                <a:lnTo>
                  <a:pt x="1145" y="750"/>
                </a:lnTo>
                <a:lnTo>
                  <a:pt x="1166" y="303"/>
                </a:lnTo>
                <a:lnTo>
                  <a:pt x="1187" y="21"/>
                </a:lnTo>
                <a:lnTo>
                  <a:pt x="1209" y="0"/>
                </a:lnTo>
                <a:lnTo>
                  <a:pt x="1230" y="239"/>
                </a:lnTo>
                <a:lnTo>
                  <a:pt x="1251" y="644"/>
                </a:lnTo>
                <a:lnTo>
                  <a:pt x="1272" y="1057"/>
                </a:lnTo>
                <a:lnTo>
                  <a:pt x="1293" y="1322"/>
                </a:lnTo>
                <a:lnTo>
                  <a:pt x="1315" y="1344"/>
                </a:lnTo>
                <a:lnTo>
                  <a:pt x="1336" y="1121"/>
                </a:lnTo>
                <a:lnTo>
                  <a:pt x="1357" y="750"/>
                </a:lnTo>
                <a:lnTo>
                  <a:pt x="1378" y="387"/>
                </a:lnTo>
                <a:lnTo>
                  <a:pt x="1399" y="187"/>
                </a:lnTo>
                <a:lnTo>
                  <a:pt x="1421" y="248"/>
                </a:lnTo>
                <a:lnTo>
                  <a:pt x="1442" y="568"/>
                </a:lnTo>
                <a:lnTo>
                  <a:pt x="1463" y="1051"/>
                </a:lnTo>
                <a:lnTo>
                  <a:pt x="1484" y="1540"/>
                </a:lnTo>
                <a:lnTo>
                  <a:pt x="1506" y="1879"/>
                </a:lnTo>
                <a:lnTo>
                  <a:pt x="1527" y="1969"/>
                </a:lnTo>
                <a:lnTo>
                  <a:pt x="1548" y="1812"/>
                </a:lnTo>
                <a:lnTo>
                  <a:pt x="1569" y="1502"/>
                </a:lnTo>
                <a:lnTo>
                  <a:pt x="1590" y="1196"/>
                </a:lnTo>
                <a:lnTo>
                  <a:pt x="1612" y="1049"/>
                </a:lnTo>
                <a:lnTo>
                  <a:pt x="1633" y="1156"/>
                </a:lnTo>
                <a:lnTo>
                  <a:pt x="1654" y="1517"/>
                </a:lnTo>
                <a:lnTo>
                  <a:pt x="1675" y="2035"/>
                </a:lnTo>
                <a:lnTo>
                  <a:pt x="1696" y="2553"/>
                </a:lnTo>
                <a:lnTo>
                  <a:pt x="1718" y="2914"/>
                </a:lnTo>
                <a:lnTo>
                  <a:pt x="1739" y="3021"/>
                </a:lnTo>
                <a:lnTo>
                  <a:pt x="1760" y="2873"/>
                </a:lnTo>
                <a:lnTo>
                  <a:pt x="1781" y="2567"/>
                </a:lnTo>
                <a:lnTo>
                  <a:pt x="1802" y="2257"/>
                </a:lnTo>
                <a:lnTo>
                  <a:pt x="1824" y="2100"/>
                </a:lnTo>
                <a:lnTo>
                  <a:pt x="1845" y="2191"/>
                </a:lnTo>
                <a:lnTo>
                  <a:pt x="1866" y="2529"/>
                </a:lnTo>
                <a:lnTo>
                  <a:pt x="1887" y="3018"/>
                </a:lnTo>
                <a:lnTo>
                  <a:pt x="1908" y="3501"/>
                </a:lnTo>
                <a:lnTo>
                  <a:pt x="1930" y="3821"/>
                </a:lnTo>
                <a:lnTo>
                  <a:pt x="1951" y="3882"/>
                </a:lnTo>
                <a:lnTo>
                  <a:pt x="1972" y="3683"/>
                </a:lnTo>
                <a:lnTo>
                  <a:pt x="1993" y="3320"/>
                </a:lnTo>
                <a:lnTo>
                  <a:pt x="2015" y="2949"/>
                </a:lnTo>
                <a:lnTo>
                  <a:pt x="2036" y="2726"/>
                </a:lnTo>
                <a:lnTo>
                  <a:pt x="2057" y="2747"/>
                </a:lnTo>
                <a:lnTo>
                  <a:pt x="2078" y="3013"/>
                </a:lnTo>
                <a:lnTo>
                  <a:pt x="2099" y="3426"/>
                </a:lnTo>
                <a:lnTo>
                  <a:pt x="2121" y="3830"/>
                </a:lnTo>
                <a:lnTo>
                  <a:pt x="2142" y="4070"/>
                </a:lnTo>
                <a:lnTo>
                  <a:pt x="2163" y="4049"/>
                </a:lnTo>
                <a:lnTo>
                  <a:pt x="2184" y="3766"/>
                </a:lnTo>
                <a:lnTo>
                  <a:pt x="2205" y="3320"/>
                </a:lnTo>
                <a:lnTo>
                  <a:pt x="2227" y="2865"/>
                </a:lnTo>
                <a:lnTo>
                  <a:pt x="2248" y="2559"/>
                </a:lnTo>
                <a:lnTo>
                  <a:pt x="2269" y="2499"/>
                </a:lnTo>
                <a:lnTo>
                  <a:pt x="2290" y="2684"/>
                </a:lnTo>
                <a:lnTo>
                  <a:pt x="2311" y="3018"/>
                </a:lnTo>
                <a:lnTo>
                  <a:pt x="2333" y="3347"/>
                </a:lnTo>
                <a:lnTo>
                  <a:pt x="2354" y="3514"/>
                </a:lnTo>
                <a:lnTo>
                  <a:pt x="2375" y="3423"/>
                </a:lnTo>
                <a:lnTo>
                  <a:pt x="2396" y="3075"/>
                </a:lnTo>
                <a:lnTo>
                  <a:pt x="2417" y="2567"/>
                </a:lnTo>
                <a:lnTo>
                  <a:pt x="2439" y="2056"/>
                </a:lnTo>
                <a:lnTo>
                  <a:pt x="2460" y="1698"/>
                </a:lnTo>
                <a:lnTo>
                  <a:pt x="2481" y="1591"/>
                </a:lnTo>
                <a:lnTo>
                  <a:pt x="2502" y="1735"/>
                </a:lnTo>
                <a:lnTo>
                  <a:pt x="2524" y="2035"/>
                </a:lnTo>
                <a:lnTo>
                  <a:pt x="2545" y="2334"/>
                </a:lnTo>
                <a:lnTo>
                  <a:pt x="2566" y="2479"/>
                </a:lnTo>
                <a:lnTo>
                  <a:pt x="2587" y="2371"/>
                </a:lnTo>
                <a:lnTo>
                  <a:pt x="2608" y="2014"/>
                </a:lnTo>
                <a:lnTo>
                  <a:pt x="2630" y="1502"/>
                </a:lnTo>
                <a:lnTo>
                  <a:pt x="2651" y="995"/>
                </a:lnTo>
                <a:lnTo>
                  <a:pt x="2672" y="647"/>
                </a:lnTo>
                <a:lnTo>
                  <a:pt x="2693" y="556"/>
                </a:lnTo>
                <a:lnTo>
                  <a:pt x="2714" y="723"/>
                </a:lnTo>
                <a:lnTo>
                  <a:pt x="2736" y="1051"/>
                </a:lnTo>
                <a:lnTo>
                  <a:pt x="2757" y="1386"/>
                </a:lnTo>
                <a:lnTo>
                  <a:pt x="2778" y="1571"/>
                </a:lnTo>
                <a:lnTo>
                  <a:pt x="2799" y="1510"/>
                </a:lnTo>
                <a:lnTo>
                  <a:pt x="2820" y="1204"/>
                </a:lnTo>
                <a:lnTo>
                  <a:pt x="2842" y="750"/>
                </a:lnTo>
                <a:lnTo>
                  <a:pt x="2863" y="303"/>
                </a:lnTo>
                <a:lnTo>
                  <a:pt x="2884" y="21"/>
                </a:lnTo>
                <a:lnTo>
                  <a:pt x="2905" y="0"/>
                </a:lnTo>
                <a:lnTo>
                  <a:pt x="2926" y="239"/>
                </a:lnTo>
                <a:lnTo>
                  <a:pt x="2948" y="644"/>
                </a:lnTo>
                <a:lnTo>
                  <a:pt x="2969" y="1057"/>
                </a:lnTo>
                <a:lnTo>
                  <a:pt x="2990" y="1322"/>
                </a:lnTo>
                <a:lnTo>
                  <a:pt x="3011" y="1344"/>
                </a:lnTo>
                <a:lnTo>
                  <a:pt x="3033" y="1121"/>
                </a:lnTo>
              </a:path>
            </a:pathLst>
          </a:custGeom>
          <a:noFill/>
          <a:ln w="28575" cmpd="sng">
            <a:solidFill>
              <a:schemeClr val="folHlink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2400"/>
          </a:p>
        </p:txBody>
      </p:sp>
      <p:sp>
        <p:nvSpPr>
          <p:cNvPr id="85027" name="Freeform 35"/>
          <p:cNvSpPr>
            <a:spLocks/>
          </p:cNvSpPr>
          <p:nvPr/>
        </p:nvSpPr>
        <p:spPr bwMode="auto">
          <a:xfrm flipV="1">
            <a:off x="2770188" y="2068513"/>
            <a:ext cx="4086225" cy="3140075"/>
          </a:xfrm>
          <a:custGeom>
            <a:avLst/>
            <a:gdLst/>
            <a:ahLst/>
            <a:cxnLst>
              <a:cxn ang="0">
                <a:pos x="42" y="2479"/>
              </a:cxn>
              <a:cxn ang="0">
                <a:pos x="106" y="1502"/>
              </a:cxn>
              <a:cxn ang="0">
                <a:pos x="169" y="556"/>
              </a:cxn>
              <a:cxn ang="0">
                <a:pos x="233" y="1386"/>
              </a:cxn>
              <a:cxn ang="0">
                <a:pos x="297" y="1204"/>
              </a:cxn>
              <a:cxn ang="0">
                <a:pos x="360" y="21"/>
              </a:cxn>
              <a:cxn ang="0">
                <a:pos x="424" y="644"/>
              </a:cxn>
              <a:cxn ang="0">
                <a:pos x="488" y="1344"/>
              </a:cxn>
              <a:cxn ang="0">
                <a:pos x="551" y="387"/>
              </a:cxn>
              <a:cxn ang="0">
                <a:pos x="615" y="568"/>
              </a:cxn>
              <a:cxn ang="0">
                <a:pos x="678" y="1879"/>
              </a:cxn>
              <a:cxn ang="0">
                <a:pos x="742" y="1502"/>
              </a:cxn>
              <a:cxn ang="0">
                <a:pos x="806" y="1156"/>
              </a:cxn>
              <a:cxn ang="0">
                <a:pos x="869" y="2553"/>
              </a:cxn>
              <a:cxn ang="0">
                <a:pos x="933" y="2873"/>
              </a:cxn>
              <a:cxn ang="0">
                <a:pos x="997" y="2100"/>
              </a:cxn>
              <a:cxn ang="0">
                <a:pos x="1060" y="3018"/>
              </a:cxn>
              <a:cxn ang="0">
                <a:pos x="1124" y="3882"/>
              </a:cxn>
              <a:cxn ang="0">
                <a:pos x="1187" y="2949"/>
              </a:cxn>
              <a:cxn ang="0">
                <a:pos x="1251" y="3013"/>
              </a:cxn>
              <a:cxn ang="0">
                <a:pos x="1315" y="4070"/>
              </a:cxn>
              <a:cxn ang="0">
                <a:pos x="1378" y="3320"/>
              </a:cxn>
              <a:cxn ang="0">
                <a:pos x="1442" y="2499"/>
              </a:cxn>
              <a:cxn ang="0">
                <a:pos x="1506" y="3347"/>
              </a:cxn>
              <a:cxn ang="0">
                <a:pos x="1569" y="3075"/>
              </a:cxn>
              <a:cxn ang="0">
                <a:pos x="1633" y="1698"/>
              </a:cxn>
              <a:cxn ang="0">
                <a:pos x="1696" y="2035"/>
              </a:cxn>
              <a:cxn ang="0">
                <a:pos x="1760" y="2371"/>
              </a:cxn>
              <a:cxn ang="0">
                <a:pos x="1824" y="995"/>
              </a:cxn>
              <a:cxn ang="0">
                <a:pos x="1887" y="723"/>
              </a:cxn>
              <a:cxn ang="0">
                <a:pos x="1951" y="1571"/>
              </a:cxn>
              <a:cxn ang="0">
                <a:pos x="2015" y="750"/>
              </a:cxn>
              <a:cxn ang="0">
                <a:pos x="2078" y="0"/>
              </a:cxn>
              <a:cxn ang="0">
                <a:pos x="2142" y="1057"/>
              </a:cxn>
              <a:cxn ang="0">
                <a:pos x="2205" y="1121"/>
              </a:cxn>
              <a:cxn ang="0">
                <a:pos x="2269" y="187"/>
              </a:cxn>
              <a:cxn ang="0">
                <a:pos x="2333" y="1051"/>
              </a:cxn>
              <a:cxn ang="0">
                <a:pos x="2396" y="1969"/>
              </a:cxn>
              <a:cxn ang="0">
                <a:pos x="2460" y="1196"/>
              </a:cxn>
              <a:cxn ang="0">
                <a:pos x="2524" y="1517"/>
              </a:cxn>
              <a:cxn ang="0">
                <a:pos x="2587" y="2914"/>
              </a:cxn>
              <a:cxn ang="0">
                <a:pos x="2651" y="2567"/>
              </a:cxn>
              <a:cxn ang="0">
                <a:pos x="2714" y="2191"/>
              </a:cxn>
              <a:cxn ang="0">
                <a:pos x="2778" y="3501"/>
              </a:cxn>
              <a:cxn ang="0">
                <a:pos x="2842" y="3683"/>
              </a:cxn>
              <a:cxn ang="0">
                <a:pos x="2905" y="2726"/>
              </a:cxn>
              <a:cxn ang="0">
                <a:pos x="2969" y="3426"/>
              </a:cxn>
              <a:cxn ang="0">
                <a:pos x="3033" y="4049"/>
              </a:cxn>
            </a:cxnLst>
            <a:rect l="0" t="0" r="r" b="b"/>
            <a:pathLst>
              <a:path w="3033" h="4070">
                <a:moveTo>
                  <a:pt x="0" y="2035"/>
                </a:moveTo>
                <a:lnTo>
                  <a:pt x="21" y="2334"/>
                </a:lnTo>
                <a:lnTo>
                  <a:pt x="42" y="2479"/>
                </a:lnTo>
                <a:lnTo>
                  <a:pt x="63" y="2371"/>
                </a:lnTo>
                <a:lnTo>
                  <a:pt x="85" y="2014"/>
                </a:lnTo>
                <a:lnTo>
                  <a:pt x="106" y="1502"/>
                </a:lnTo>
                <a:lnTo>
                  <a:pt x="127" y="995"/>
                </a:lnTo>
                <a:lnTo>
                  <a:pt x="148" y="647"/>
                </a:lnTo>
                <a:lnTo>
                  <a:pt x="169" y="556"/>
                </a:lnTo>
                <a:lnTo>
                  <a:pt x="191" y="723"/>
                </a:lnTo>
                <a:lnTo>
                  <a:pt x="212" y="1051"/>
                </a:lnTo>
                <a:lnTo>
                  <a:pt x="233" y="1386"/>
                </a:lnTo>
                <a:lnTo>
                  <a:pt x="254" y="1571"/>
                </a:lnTo>
                <a:lnTo>
                  <a:pt x="275" y="1510"/>
                </a:lnTo>
                <a:lnTo>
                  <a:pt x="297" y="1204"/>
                </a:lnTo>
                <a:lnTo>
                  <a:pt x="318" y="750"/>
                </a:lnTo>
                <a:lnTo>
                  <a:pt x="339" y="303"/>
                </a:lnTo>
                <a:lnTo>
                  <a:pt x="360" y="21"/>
                </a:lnTo>
                <a:lnTo>
                  <a:pt x="381" y="0"/>
                </a:lnTo>
                <a:lnTo>
                  <a:pt x="403" y="239"/>
                </a:lnTo>
                <a:lnTo>
                  <a:pt x="424" y="644"/>
                </a:lnTo>
                <a:lnTo>
                  <a:pt x="445" y="1057"/>
                </a:lnTo>
                <a:lnTo>
                  <a:pt x="466" y="1322"/>
                </a:lnTo>
                <a:lnTo>
                  <a:pt x="488" y="1344"/>
                </a:lnTo>
                <a:lnTo>
                  <a:pt x="509" y="1121"/>
                </a:lnTo>
                <a:lnTo>
                  <a:pt x="530" y="750"/>
                </a:lnTo>
                <a:lnTo>
                  <a:pt x="551" y="387"/>
                </a:lnTo>
                <a:lnTo>
                  <a:pt x="572" y="187"/>
                </a:lnTo>
                <a:lnTo>
                  <a:pt x="594" y="248"/>
                </a:lnTo>
                <a:lnTo>
                  <a:pt x="615" y="568"/>
                </a:lnTo>
                <a:lnTo>
                  <a:pt x="636" y="1051"/>
                </a:lnTo>
                <a:lnTo>
                  <a:pt x="657" y="1540"/>
                </a:lnTo>
                <a:lnTo>
                  <a:pt x="678" y="1879"/>
                </a:lnTo>
                <a:lnTo>
                  <a:pt x="700" y="1969"/>
                </a:lnTo>
                <a:lnTo>
                  <a:pt x="721" y="1812"/>
                </a:lnTo>
                <a:lnTo>
                  <a:pt x="742" y="1502"/>
                </a:lnTo>
                <a:lnTo>
                  <a:pt x="763" y="1196"/>
                </a:lnTo>
                <a:lnTo>
                  <a:pt x="784" y="1049"/>
                </a:lnTo>
                <a:lnTo>
                  <a:pt x="806" y="1156"/>
                </a:lnTo>
                <a:lnTo>
                  <a:pt x="827" y="1517"/>
                </a:lnTo>
                <a:lnTo>
                  <a:pt x="848" y="2035"/>
                </a:lnTo>
                <a:lnTo>
                  <a:pt x="869" y="2553"/>
                </a:lnTo>
                <a:lnTo>
                  <a:pt x="890" y="2914"/>
                </a:lnTo>
                <a:lnTo>
                  <a:pt x="912" y="3021"/>
                </a:lnTo>
                <a:lnTo>
                  <a:pt x="933" y="2873"/>
                </a:lnTo>
                <a:lnTo>
                  <a:pt x="954" y="2567"/>
                </a:lnTo>
                <a:lnTo>
                  <a:pt x="975" y="2257"/>
                </a:lnTo>
                <a:lnTo>
                  <a:pt x="997" y="2100"/>
                </a:lnTo>
                <a:lnTo>
                  <a:pt x="1018" y="2191"/>
                </a:lnTo>
                <a:lnTo>
                  <a:pt x="1039" y="2529"/>
                </a:lnTo>
                <a:lnTo>
                  <a:pt x="1060" y="3018"/>
                </a:lnTo>
                <a:lnTo>
                  <a:pt x="1081" y="3501"/>
                </a:lnTo>
                <a:lnTo>
                  <a:pt x="1103" y="3821"/>
                </a:lnTo>
                <a:lnTo>
                  <a:pt x="1124" y="3882"/>
                </a:lnTo>
                <a:lnTo>
                  <a:pt x="1145" y="3683"/>
                </a:lnTo>
                <a:lnTo>
                  <a:pt x="1166" y="3320"/>
                </a:lnTo>
                <a:lnTo>
                  <a:pt x="1187" y="2949"/>
                </a:lnTo>
                <a:lnTo>
                  <a:pt x="1209" y="2726"/>
                </a:lnTo>
                <a:lnTo>
                  <a:pt x="1230" y="2747"/>
                </a:lnTo>
                <a:lnTo>
                  <a:pt x="1251" y="3013"/>
                </a:lnTo>
                <a:lnTo>
                  <a:pt x="1272" y="3426"/>
                </a:lnTo>
                <a:lnTo>
                  <a:pt x="1293" y="3830"/>
                </a:lnTo>
                <a:lnTo>
                  <a:pt x="1315" y="4070"/>
                </a:lnTo>
                <a:lnTo>
                  <a:pt x="1336" y="4049"/>
                </a:lnTo>
                <a:lnTo>
                  <a:pt x="1357" y="3766"/>
                </a:lnTo>
                <a:lnTo>
                  <a:pt x="1378" y="3320"/>
                </a:lnTo>
                <a:lnTo>
                  <a:pt x="1399" y="2865"/>
                </a:lnTo>
                <a:lnTo>
                  <a:pt x="1421" y="2559"/>
                </a:lnTo>
                <a:lnTo>
                  <a:pt x="1442" y="2499"/>
                </a:lnTo>
                <a:lnTo>
                  <a:pt x="1463" y="2684"/>
                </a:lnTo>
                <a:lnTo>
                  <a:pt x="1484" y="3018"/>
                </a:lnTo>
                <a:lnTo>
                  <a:pt x="1506" y="3347"/>
                </a:lnTo>
                <a:lnTo>
                  <a:pt x="1527" y="3514"/>
                </a:lnTo>
                <a:lnTo>
                  <a:pt x="1548" y="3423"/>
                </a:lnTo>
                <a:lnTo>
                  <a:pt x="1569" y="3075"/>
                </a:lnTo>
                <a:lnTo>
                  <a:pt x="1590" y="2567"/>
                </a:lnTo>
                <a:lnTo>
                  <a:pt x="1612" y="2056"/>
                </a:lnTo>
                <a:lnTo>
                  <a:pt x="1633" y="1698"/>
                </a:lnTo>
                <a:lnTo>
                  <a:pt x="1654" y="1591"/>
                </a:lnTo>
                <a:lnTo>
                  <a:pt x="1675" y="1735"/>
                </a:lnTo>
                <a:lnTo>
                  <a:pt x="1696" y="2035"/>
                </a:lnTo>
                <a:lnTo>
                  <a:pt x="1718" y="2334"/>
                </a:lnTo>
                <a:lnTo>
                  <a:pt x="1739" y="2479"/>
                </a:lnTo>
                <a:lnTo>
                  <a:pt x="1760" y="2371"/>
                </a:lnTo>
                <a:lnTo>
                  <a:pt x="1781" y="2014"/>
                </a:lnTo>
                <a:lnTo>
                  <a:pt x="1802" y="1502"/>
                </a:lnTo>
                <a:lnTo>
                  <a:pt x="1824" y="995"/>
                </a:lnTo>
                <a:lnTo>
                  <a:pt x="1845" y="647"/>
                </a:lnTo>
                <a:lnTo>
                  <a:pt x="1866" y="556"/>
                </a:lnTo>
                <a:lnTo>
                  <a:pt x="1887" y="723"/>
                </a:lnTo>
                <a:lnTo>
                  <a:pt x="1908" y="1051"/>
                </a:lnTo>
                <a:lnTo>
                  <a:pt x="1930" y="1386"/>
                </a:lnTo>
                <a:lnTo>
                  <a:pt x="1951" y="1571"/>
                </a:lnTo>
                <a:lnTo>
                  <a:pt x="1972" y="1510"/>
                </a:lnTo>
                <a:lnTo>
                  <a:pt x="1993" y="1204"/>
                </a:lnTo>
                <a:lnTo>
                  <a:pt x="2015" y="750"/>
                </a:lnTo>
                <a:lnTo>
                  <a:pt x="2036" y="303"/>
                </a:lnTo>
                <a:lnTo>
                  <a:pt x="2057" y="21"/>
                </a:lnTo>
                <a:lnTo>
                  <a:pt x="2078" y="0"/>
                </a:lnTo>
                <a:lnTo>
                  <a:pt x="2099" y="239"/>
                </a:lnTo>
                <a:lnTo>
                  <a:pt x="2121" y="644"/>
                </a:lnTo>
                <a:lnTo>
                  <a:pt x="2142" y="1057"/>
                </a:lnTo>
                <a:lnTo>
                  <a:pt x="2163" y="1322"/>
                </a:lnTo>
                <a:lnTo>
                  <a:pt x="2184" y="1344"/>
                </a:lnTo>
                <a:lnTo>
                  <a:pt x="2205" y="1121"/>
                </a:lnTo>
                <a:lnTo>
                  <a:pt x="2227" y="750"/>
                </a:lnTo>
                <a:lnTo>
                  <a:pt x="2248" y="387"/>
                </a:lnTo>
                <a:lnTo>
                  <a:pt x="2269" y="187"/>
                </a:lnTo>
                <a:lnTo>
                  <a:pt x="2290" y="248"/>
                </a:lnTo>
                <a:lnTo>
                  <a:pt x="2311" y="568"/>
                </a:lnTo>
                <a:lnTo>
                  <a:pt x="2333" y="1051"/>
                </a:lnTo>
                <a:lnTo>
                  <a:pt x="2354" y="1540"/>
                </a:lnTo>
                <a:lnTo>
                  <a:pt x="2375" y="1879"/>
                </a:lnTo>
                <a:lnTo>
                  <a:pt x="2396" y="1969"/>
                </a:lnTo>
                <a:lnTo>
                  <a:pt x="2417" y="1812"/>
                </a:lnTo>
                <a:lnTo>
                  <a:pt x="2439" y="1502"/>
                </a:lnTo>
                <a:lnTo>
                  <a:pt x="2460" y="1196"/>
                </a:lnTo>
                <a:lnTo>
                  <a:pt x="2481" y="1049"/>
                </a:lnTo>
                <a:lnTo>
                  <a:pt x="2502" y="1156"/>
                </a:lnTo>
                <a:lnTo>
                  <a:pt x="2524" y="1517"/>
                </a:lnTo>
                <a:lnTo>
                  <a:pt x="2545" y="2035"/>
                </a:lnTo>
                <a:lnTo>
                  <a:pt x="2566" y="2553"/>
                </a:lnTo>
                <a:lnTo>
                  <a:pt x="2587" y="2914"/>
                </a:lnTo>
                <a:lnTo>
                  <a:pt x="2608" y="3021"/>
                </a:lnTo>
                <a:lnTo>
                  <a:pt x="2630" y="2873"/>
                </a:lnTo>
                <a:lnTo>
                  <a:pt x="2651" y="2567"/>
                </a:lnTo>
                <a:lnTo>
                  <a:pt x="2672" y="2257"/>
                </a:lnTo>
                <a:lnTo>
                  <a:pt x="2693" y="2100"/>
                </a:lnTo>
                <a:lnTo>
                  <a:pt x="2714" y="2191"/>
                </a:lnTo>
                <a:lnTo>
                  <a:pt x="2736" y="2529"/>
                </a:lnTo>
                <a:lnTo>
                  <a:pt x="2757" y="3018"/>
                </a:lnTo>
                <a:lnTo>
                  <a:pt x="2778" y="3501"/>
                </a:lnTo>
                <a:lnTo>
                  <a:pt x="2799" y="3821"/>
                </a:lnTo>
                <a:lnTo>
                  <a:pt x="2820" y="3882"/>
                </a:lnTo>
                <a:lnTo>
                  <a:pt x="2842" y="3683"/>
                </a:lnTo>
                <a:lnTo>
                  <a:pt x="2863" y="3320"/>
                </a:lnTo>
                <a:lnTo>
                  <a:pt x="2884" y="2949"/>
                </a:lnTo>
                <a:lnTo>
                  <a:pt x="2905" y="2726"/>
                </a:lnTo>
                <a:lnTo>
                  <a:pt x="2926" y="2747"/>
                </a:lnTo>
                <a:lnTo>
                  <a:pt x="2948" y="3013"/>
                </a:lnTo>
                <a:lnTo>
                  <a:pt x="2969" y="3426"/>
                </a:lnTo>
                <a:lnTo>
                  <a:pt x="2990" y="3830"/>
                </a:lnTo>
                <a:lnTo>
                  <a:pt x="3011" y="4070"/>
                </a:lnTo>
                <a:lnTo>
                  <a:pt x="3033" y="4049"/>
                </a:lnTo>
              </a:path>
            </a:pathLst>
          </a:custGeom>
          <a:noFill/>
          <a:ln w="28575" cmpd="sng">
            <a:solidFill>
              <a:srgbClr val="0000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2400"/>
          </a:p>
        </p:txBody>
      </p:sp>
      <p:sp>
        <p:nvSpPr>
          <p:cNvPr id="85028" name="Rectangle 36"/>
          <p:cNvSpPr>
            <a:spLocks noChangeArrowheads="1"/>
          </p:cNvSpPr>
          <p:nvPr/>
        </p:nvSpPr>
        <p:spPr bwMode="auto">
          <a:xfrm>
            <a:off x="2846388" y="1485900"/>
            <a:ext cx="23724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.  </a:t>
            </a:r>
            <a:endParaRPr lang="en-US" sz="2000"/>
          </a:p>
        </p:txBody>
      </p:sp>
      <p:sp>
        <p:nvSpPr>
          <p:cNvPr id="85029" name="Rectangle 37"/>
          <p:cNvSpPr>
            <a:spLocks noChangeArrowheads="1"/>
          </p:cNvSpPr>
          <p:nvPr/>
        </p:nvSpPr>
        <p:spPr bwMode="auto">
          <a:xfrm>
            <a:off x="0" y="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Theoretical species oscillations</a:t>
            </a:r>
          </a:p>
        </p:txBody>
      </p:sp>
      <p:sp>
        <p:nvSpPr>
          <p:cNvPr id="85030" name="Line 38"/>
          <p:cNvSpPr>
            <a:spLocks noChangeShapeType="1"/>
          </p:cNvSpPr>
          <p:nvPr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5031" name="Rectangle 3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7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04800"/>
            <a:ext cx="2743200" cy="633462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38800" y="685800"/>
            <a:ext cx="7620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638800" y="2133600"/>
            <a:ext cx="7620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38800" y="3581400"/>
            <a:ext cx="7620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76200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Community asynchrony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calculated at different time scales on wavelet-transformed biomass data</a:t>
            </a:r>
          </a:p>
          <a:p>
            <a:endParaRPr lang="en-US" dirty="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0" y="1600200"/>
            <a:ext cx="990600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00FF"/>
                </a:solidFill>
              </a:rPr>
              <a:t>compensatory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515779"/>
            <a:ext cx="914400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00FF"/>
                </a:solidFill>
              </a:rPr>
              <a:t>synchronous</a:t>
            </a:r>
            <a:endParaRPr lang="en-US" sz="1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1963" y="1295400"/>
            <a:ext cx="192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and P together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1963" y="2590800"/>
            <a:ext cx="215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and P alternating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1963" y="3962400"/>
            <a:ext cx="251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 and shade pulses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05600" y="5486400"/>
            <a:ext cx="117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 pulses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167995" y="3184405"/>
            <a:ext cx="1769009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Community asynchrony 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4010533" y="2161673"/>
            <a:ext cx="152400" cy="40105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4950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/>
          <p:cNvSpPr>
            <a:spLocks noChangeArrowheads="1"/>
          </p:cNvSpPr>
          <p:nvPr/>
        </p:nvSpPr>
        <p:spPr bwMode="auto">
          <a:xfrm>
            <a:off x="152400" y="228600"/>
            <a:ext cx="883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 from Experiment 1</a:t>
            </a: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447800"/>
            <a:ext cx="69172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Environmental variability stabilizes community-level dynamics.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Compensation occurs in response to environmental variability.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Compensation occurs primarily at longer time scales (60 days).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6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533401"/>
            <a:ext cx="82296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 smtClean="0"/>
              <a:t>Compensation/asynchrony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/>
                </a:solidFill>
              </a:rPr>
              <a:t>Statistical averaging</a:t>
            </a:r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>
                <a:solidFill>
                  <a:srgbClr val="B6B4C2"/>
                </a:solidFill>
              </a:rPr>
              <a:t>Overyielding</a:t>
            </a:r>
            <a:r>
              <a:rPr lang="en-US" dirty="0" smtClean="0">
                <a:solidFill>
                  <a:srgbClr val="B6B4C2"/>
                </a:solidFill>
              </a:rPr>
              <a:t>  		</a:t>
            </a:r>
          </a:p>
          <a:p>
            <a:endParaRPr lang="en-US" dirty="0" smtClean="0">
              <a:solidFill>
                <a:srgbClr val="B6B4C2"/>
              </a:solidFill>
            </a:endParaRPr>
          </a:p>
          <a:p>
            <a:endParaRPr lang="en-US" dirty="0" smtClean="0">
              <a:solidFill>
                <a:srgbClr val="B6B4C2"/>
              </a:solidFill>
            </a:endParaRPr>
          </a:p>
          <a:p>
            <a:r>
              <a:rPr lang="en-US" dirty="0" smtClean="0">
                <a:solidFill>
                  <a:srgbClr val="B6B4C2"/>
                </a:solidFill>
              </a:rPr>
              <a:t>Selection effect		</a:t>
            </a:r>
          </a:p>
          <a:p>
            <a:endParaRPr lang="en-US" dirty="0" smtClean="0">
              <a:solidFill>
                <a:srgbClr val="B6B4C2"/>
              </a:solidFill>
            </a:endParaRPr>
          </a:p>
          <a:p>
            <a:endParaRPr lang="en-US" dirty="0" smtClean="0">
              <a:solidFill>
                <a:srgbClr val="B6B4C2"/>
              </a:solidFill>
            </a:endParaRPr>
          </a:p>
          <a:p>
            <a:r>
              <a:rPr lang="en-US" dirty="0" smtClean="0">
                <a:solidFill>
                  <a:srgbClr val="B6B4C2"/>
                </a:solidFill>
              </a:rPr>
              <a:t>Facilitation		</a:t>
            </a:r>
          </a:p>
          <a:p>
            <a:endParaRPr lang="en-US" dirty="0" smtClean="0">
              <a:solidFill>
                <a:srgbClr val="B6B4C2"/>
              </a:solidFill>
            </a:endParaRPr>
          </a:p>
          <a:p>
            <a:endParaRPr lang="en-US" dirty="0" smtClean="0">
              <a:solidFill>
                <a:srgbClr val="B6B4C2"/>
              </a:solidFill>
            </a:endParaRPr>
          </a:p>
          <a:p>
            <a:r>
              <a:rPr lang="en-US" dirty="0" smtClean="0">
                <a:solidFill>
                  <a:srgbClr val="B6B4C2"/>
                </a:solidFill>
              </a:rPr>
              <a:t>Weak interactions,	</a:t>
            </a:r>
          </a:p>
          <a:p>
            <a:r>
              <a:rPr lang="en-US" dirty="0" err="1" smtClean="0">
                <a:solidFill>
                  <a:srgbClr val="B6B4C2"/>
                </a:solidFill>
              </a:rPr>
              <a:t>trophic</a:t>
            </a:r>
            <a:r>
              <a:rPr lang="en-US" dirty="0" smtClean="0">
                <a:solidFill>
                  <a:srgbClr val="B6B4C2"/>
                </a:solidFill>
              </a:rPr>
              <a:t> complexity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313878" y="1155328"/>
            <a:ext cx="4143394" cy="1329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4512585" y="2281535"/>
            <a:ext cx="3745981" cy="313468"/>
          </a:xfrm>
          <a:custGeom>
            <a:avLst/>
            <a:gdLst/>
            <a:ahLst/>
            <a:cxnLst>
              <a:cxn ang="0">
                <a:pos x="0" y="91"/>
              </a:cxn>
              <a:cxn ang="0">
                <a:pos x="21" y="128"/>
              </a:cxn>
              <a:cxn ang="0">
                <a:pos x="42" y="106"/>
              </a:cxn>
              <a:cxn ang="0">
                <a:pos x="63" y="46"/>
              </a:cxn>
              <a:cxn ang="0">
                <a:pos x="84" y="2"/>
              </a:cxn>
              <a:cxn ang="0">
                <a:pos x="104" y="15"/>
              </a:cxn>
              <a:cxn ang="0">
                <a:pos x="125" y="73"/>
              </a:cxn>
              <a:cxn ang="0">
                <a:pos x="146" y="123"/>
              </a:cxn>
              <a:cxn ang="0">
                <a:pos x="167" y="118"/>
              </a:cxn>
              <a:cxn ang="0">
                <a:pos x="188" y="64"/>
              </a:cxn>
              <a:cxn ang="0">
                <a:pos x="208" y="10"/>
              </a:cxn>
              <a:cxn ang="0">
                <a:pos x="229" y="5"/>
              </a:cxn>
              <a:cxn ang="0">
                <a:pos x="250" y="55"/>
              </a:cxn>
              <a:cxn ang="0">
                <a:pos x="271" y="113"/>
              </a:cxn>
              <a:cxn ang="0">
                <a:pos x="291" y="126"/>
              </a:cxn>
              <a:cxn ang="0">
                <a:pos x="312" y="82"/>
              </a:cxn>
              <a:cxn ang="0">
                <a:pos x="333" y="22"/>
              </a:cxn>
              <a:cxn ang="0">
                <a:pos x="354" y="0"/>
              </a:cxn>
              <a:cxn ang="0">
                <a:pos x="375" y="37"/>
              </a:cxn>
            </a:cxnLst>
            <a:rect l="0" t="0" r="r" b="b"/>
            <a:pathLst>
              <a:path w="375" h="128">
                <a:moveTo>
                  <a:pt x="0" y="91"/>
                </a:moveTo>
                <a:lnTo>
                  <a:pt x="21" y="128"/>
                </a:lnTo>
                <a:lnTo>
                  <a:pt x="42" y="106"/>
                </a:lnTo>
                <a:lnTo>
                  <a:pt x="63" y="46"/>
                </a:lnTo>
                <a:lnTo>
                  <a:pt x="84" y="2"/>
                </a:lnTo>
                <a:lnTo>
                  <a:pt x="104" y="15"/>
                </a:lnTo>
                <a:lnTo>
                  <a:pt x="125" y="73"/>
                </a:lnTo>
                <a:lnTo>
                  <a:pt x="146" y="123"/>
                </a:lnTo>
                <a:lnTo>
                  <a:pt x="167" y="118"/>
                </a:lnTo>
                <a:lnTo>
                  <a:pt x="188" y="64"/>
                </a:lnTo>
                <a:lnTo>
                  <a:pt x="208" y="10"/>
                </a:lnTo>
                <a:lnTo>
                  <a:pt x="229" y="5"/>
                </a:lnTo>
                <a:lnTo>
                  <a:pt x="250" y="55"/>
                </a:lnTo>
                <a:lnTo>
                  <a:pt x="271" y="113"/>
                </a:lnTo>
                <a:lnTo>
                  <a:pt x="291" y="126"/>
                </a:lnTo>
                <a:lnTo>
                  <a:pt x="312" y="82"/>
                </a:lnTo>
                <a:lnTo>
                  <a:pt x="333" y="22"/>
                </a:lnTo>
                <a:lnTo>
                  <a:pt x="354" y="0"/>
                </a:lnTo>
                <a:lnTo>
                  <a:pt x="375" y="37"/>
                </a:lnTo>
              </a:path>
            </a:pathLst>
          </a:custGeom>
          <a:noFill/>
          <a:ln w="38100" cap="flat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495800" y="2205335"/>
            <a:ext cx="3745981" cy="437807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1" y="15"/>
              </a:cxn>
              <a:cxn ang="0">
                <a:pos x="42" y="73"/>
              </a:cxn>
              <a:cxn ang="0">
                <a:pos x="63" y="123"/>
              </a:cxn>
              <a:cxn ang="0">
                <a:pos x="84" y="118"/>
              </a:cxn>
              <a:cxn ang="0">
                <a:pos x="104" y="64"/>
              </a:cxn>
              <a:cxn ang="0">
                <a:pos x="125" y="10"/>
              </a:cxn>
              <a:cxn ang="0">
                <a:pos x="146" y="5"/>
              </a:cxn>
              <a:cxn ang="0">
                <a:pos x="167" y="55"/>
              </a:cxn>
              <a:cxn ang="0">
                <a:pos x="188" y="113"/>
              </a:cxn>
              <a:cxn ang="0">
                <a:pos x="208" y="126"/>
              </a:cxn>
              <a:cxn ang="0">
                <a:pos x="229" y="82"/>
              </a:cxn>
              <a:cxn ang="0">
                <a:pos x="250" y="22"/>
              </a:cxn>
              <a:cxn ang="0">
                <a:pos x="271" y="0"/>
              </a:cxn>
              <a:cxn ang="0">
                <a:pos x="291" y="37"/>
              </a:cxn>
              <a:cxn ang="0">
                <a:pos x="312" y="99"/>
              </a:cxn>
              <a:cxn ang="0">
                <a:pos x="333" y="129"/>
              </a:cxn>
              <a:cxn ang="0">
                <a:pos x="354" y="99"/>
              </a:cxn>
              <a:cxn ang="0">
                <a:pos x="375" y="37"/>
              </a:cxn>
            </a:cxnLst>
            <a:rect l="0" t="0" r="r" b="b"/>
            <a:pathLst>
              <a:path w="375" h="129">
                <a:moveTo>
                  <a:pt x="0" y="2"/>
                </a:moveTo>
                <a:lnTo>
                  <a:pt x="21" y="15"/>
                </a:lnTo>
                <a:lnTo>
                  <a:pt x="42" y="73"/>
                </a:lnTo>
                <a:lnTo>
                  <a:pt x="63" y="123"/>
                </a:lnTo>
                <a:lnTo>
                  <a:pt x="84" y="118"/>
                </a:lnTo>
                <a:lnTo>
                  <a:pt x="104" y="64"/>
                </a:lnTo>
                <a:lnTo>
                  <a:pt x="125" y="10"/>
                </a:lnTo>
                <a:lnTo>
                  <a:pt x="146" y="5"/>
                </a:lnTo>
                <a:lnTo>
                  <a:pt x="167" y="55"/>
                </a:lnTo>
                <a:lnTo>
                  <a:pt x="188" y="113"/>
                </a:lnTo>
                <a:lnTo>
                  <a:pt x="208" y="126"/>
                </a:lnTo>
                <a:lnTo>
                  <a:pt x="229" y="82"/>
                </a:lnTo>
                <a:lnTo>
                  <a:pt x="250" y="22"/>
                </a:lnTo>
                <a:lnTo>
                  <a:pt x="271" y="0"/>
                </a:lnTo>
                <a:lnTo>
                  <a:pt x="291" y="37"/>
                </a:lnTo>
                <a:lnTo>
                  <a:pt x="312" y="99"/>
                </a:lnTo>
                <a:lnTo>
                  <a:pt x="333" y="129"/>
                </a:lnTo>
                <a:lnTo>
                  <a:pt x="354" y="99"/>
                </a:lnTo>
                <a:lnTo>
                  <a:pt x="375" y="37"/>
                </a:lnTo>
              </a:path>
            </a:pathLst>
          </a:custGeom>
          <a:noFill/>
          <a:ln w="38100" cap="rnd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4512585" y="1784255"/>
            <a:ext cx="3745981" cy="26868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21" y="69"/>
              </a:cxn>
              <a:cxn ang="0">
                <a:pos x="42" y="106"/>
              </a:cxn>
              <a:cxn ang="0">
                <a:pos x="63" y="95"/>
              </a:cxn>
              <a:cxn ang="0">
                <a:pos x="84" y="46"/>
              </a:cxn>
              <a:cxn ang="0">
                <a:pos x="104" y="5"/>
              </a:cxn>
              <a:cxn ang="0">
                <a:pos x="125" y="9"/>
              </a:cxn>
              <a:cxn ang="0">
                <a:pos x="146" y="54"/>
              </a:cxn>
              <a:cxn ang="0">
                <a:pos x="167" y="99"/>
              </a:cxn>
              <a:cxn ang="0">
                <a:pos x="188" y="103"/>
              </a:cxn>
              <a:cxn ang="0">
                <a:pos x="208" y="62"/>
              </a:cxn>
              <a:cxn ang="0">
                <a:pos x="229" y="13"/>
              </a:cxn>
              <a:cxn ang="0">
                <a:pos x="250" y="2"/>
              </a:cxn>
              <a:cxn ang="0">
                <a:pos x="271" y="39"/>
              </a:cxn>
              <a:cxn ang="0">
                <a:pos x="291" y="89"/>
              </a:cxn>
              <a:cxn ang="0">
                <a:pos x="312" y="107"/>
              </a:cxn>
              <a:cxn ang="0">
                <a:pos x="333" y="76"/>
              </a:cxn>
              <a:cxn ang="0">
                <a:pos x="354" y="25"/>
              </a:cxn>
              <a:cxn ang="0">
                <a:pos x="375" y="0"/>
              </a:cxn>
            </a:cxnLst>
            <a:rect l="0" t="0" r="r" b="b"/>
            <a:pathLst>
              <a:path w="375" h="107">
                <a:moveTo>
                  <a:pt x="0" y="19"/>
                </a:moveTo>
                <a:lnTo>
                  <a:pt x="21" y="69"/>
                </a:lnTo>
                <a:lnTo>
                  <a:pt x="42" y="106"/>
                </a:lnTo>
                <a:lnTo>
                  <a:pt x="63" y="95"/>
                </a:lnTo>
                <a:lnTo>
                  <a:pt x="84" y="46"/>
                </a:lnTo>
                <a:lnTo>
                  <a:pt x="104" y="5"/>
                </a:lnTo>
                <a:lnTo>
                  <a:pt x="125" y="9"/>
                </a:lnTo>
                <a:lnTo>
                  <a:pt x="146" y="54"/>
                </a:lnTo>
                <a:lnTo>
                  <a:pt x="167" y="99"/>
                </a:lnTo>
                <a:lnTo>
                  <a:pt x="188" y="103"/>
                </a:lnTo>
                <a:lnTo>
                  <a:pt x="208" y="62"/>
                </a:lnTo>
                <a:lnTo>
                  <a:pt x="229" y="13"/>
                </a:lnTo>
                <a:lnTo>
                  <a:pt x="250" y="2"/>
                </a:lnTo>
                <a:lnTo>
                  <a:pt x="271" y="39"/>
                </a:lnTo>
                <a:lnTo>
                  <a:pt x="291" y="89"/>
                </a:lnTo>
                <a:lnTo>
                  <a:pt x="312" y="107"/>
                </a:lnTo>
                <a:lnTo>
                  <a:pt x="333" y="76"/>
                </a:lnTo>
                <a:lnTo>
                  <a:pt x="354" y="25"/>
                </a:lnTo>
                <a:lnTo>
                  <a:pt x="375" y="0"/>
                </a:lnTo>
              </a:path>
            </a:pathLst>
          </a:custGeom>
          <a:noFill/>
          <a:ln w="57150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4492345" y="1188913"/>
            <a:ext cx="0" cy="147102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492345" y="2662535"/>
            <a:ext cx="410475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7977438" y="1516558"/>
            <a:ext cx="109036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Community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 rot="16200000">
            <a:off x="3811601" y="1749736"/>
            <a:ext cx="984878" cy="53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biomass</a:t>
            </a:r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6172200" y="2586335"/>
            <a:ext cx="7777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525347" y="2205335"/>
            <a:ext cx="3864428" cy="486746"/>
          </a:xfrm>
          <a:custGeom>
            <a:avLst/>
            <a:gdLst>
              <a:gd name="connsiteX0" fmla="*/ 0 w 3864428"/>
              <a:gd name="connsiteY0" fmla="*/ 626706 h 754223"/>
              <a:gd name="connsiteX1" fmla="*/ 475861 w 3864428"/>
              <a:gd name="connsiteY1" fmla="*/ 85530 h 754223"/>
              <a:gd name="connsiteX2" fmla="*/ 895739 w 3864428"/>
              <a:gd name="connsiteY2" fmla="*/ 664028 h 754223"/>
              <a:gd name="connsiteX3" fmla="*/ 1614196 w 3864428"/>
              <a:gd name="connsiteY3" fmla="*/ 38877 h 754223"/>
              <a:gd name="connsiteX4" fmla="*/ 2463282 w 3864428"/>
              <a:gd name="connsiteY4" fmla="*/ 645367 h 754223"/>
              <a:gd name="connsiteX5" fmla="*/ 3041780 w 3864428"/>
              <a:gd name="connsiteY5" fmla="*/ 1555 h 754223"/>
              <a:gd name="connsiteX6" fmla="*/ 3582955 w 3864428"/>
              <a:gd name="connsiteY6" fmla="*/ 654697 h 754223"/>
              <a:gd name="connsiteX7" fmla="*/ 3825551 w 3864428"/>
              <a:gd name="connsiteY7" fmla="*/ 598714 h 754223"/>
              <a:gd name="connsiteX8" fmla="*/ 3816220 w 3864428"/>
              <a:gd name="connsiteY8" fmla="*/ 589383 h 75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428" h="754223">
                <a:moveTo>
                  <a:pt x="0" y="626706"/>
                </a:moveTo>
                <a:cubicBezTo>
                  <a:pt x="163285" y="353008"/>
                  <a:pt x="326571" y="79310"/>
                  <a:pt x="475861" y="85530"/>
                </a:cubicBezTo>
                <a:cubicBezTo>
                  <a:pt x="625151" y="91750"/>
                  <a:pt x="706017" y="671803"/>
                  <a:pt x="895739" y="664028"/>
                </a:cubicBezTo>
                <a:cubicBezTo>
                  <a:pt x="1085461" y="656253"/>
                  <a:pt x="1352939" y="41987"/>
                  <a:pt x="1614196" y="38877"/>
                </a:cubicBezTo>
                <a:cubicBezTo>
                  <a:pt x="1875453" y="35767"/>
                  <a:pt x="2225351" y="651587"/>
                  <a:pt x="2463282" y="645367"/>
                </a:cubicBezTo>
                <a:cubicBezTo>
                  <a:pt x="2701213" y="639147"/>
                  <a:pt x="2855168" y="0"/>
                  <a:pt x="3041780" y="1555"/>
                </a:cubicBezTo>
                <a:cubicBezTo>
                  <a:pt x="3228392" y="3110"/>
                  <a:pt x="3452327" y="555171"/>
                  <a:pt x="3582955" y="654697"/>
                </a:cubicBezTo>
                <a:cubicBezTo>
                  <a:pt x="3713583" y="754223"/>
                  <a:pt x="3786674" y="609600"/>
                  <a:pt x="3825551" y="598714"/>
                </a:cubicBezTo>
                <a:cubicBezTo>
                  <a:pt x="3864428" y="587828"/>
                  <a:pt x="3840324" y="588605"/>
                  <a:pt x="3816220" y="589383"/>
                </a:cubicBezTo>
              </a:path>
            </a:pathLst>
          </a:cu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Box 25"/>
          <p:cNvSpPr txBox="1">
            <a:spLocks noChangeArrowheads="1"/>
          </p:cNvSpPr>
          <p:nvPr/>
        </p:nvSpPr>
        <p:spPr bwMode="auto">
          <a:xfrm>
            <a:off x="8001000" y="2052935"/>
            <a:ext cx="1037463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Population</a:t>
            </a: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381000" y="0"/>
            <a:ext cx="8305800" cy="1219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n-US" sz="36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ommunity stability mechanisms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812645" y="3656515"/>
            <a:ext cx="4143394" cy="1329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2011352" y="4782722"/>
            <a:ext cx="3745981" cy="313468"/>
          </a:xfrm>
          <a:custGeom>
            <a:avLst/>
            <a:gdLst/>
            <a:ahLst/>
            <a:cxnLst>
              <a:cxn ang="0">
                <a:pos x="0" y="91"/>
              </a:cxn>
              <a:cxn ang="0">
                <a:pos x="21" y="128"/>
              </a:cxn>
              <a:cxn ang="0">
                <a:pos x="42" y="106"/>
              </a:cxn>
              <a:cxn ang="0">
                <a:pos x="63" y="46"/>
              </a:cxn>
              <a:cxn ang="0">
                <a:pos x="84" y="2"/>
              </a:cxn>
              <a:cxn ang="0">
                <a:pos x="104" y="15"/>
              </a:cxn>
              <a:cxn ang="0">
                <a:pos x="125" y="73"/>
              </a:cxn>
              <a:cxn ang="0">
                <a:pos x="146" y="123"/>
              </a:cxn>
              <a:cxn ang="0">
                <a:pos x="167" y="118"/>
              </a:cxn>
              <a:cxn ang="0">
                <a:pos x="188" y="64"/>
              </a:cxn>
              <a:cxn ang="0">
                <a:pos x="208" y="10"/>
              </a:cxn>
              <a:cxn ang="0">
                <a:pos x="229" y="5"/>
              </a:cxn>
              <a:cxn ang="0">
                <a:pos x="250" y="55"/>
              </a:cxn>
              <a:cxn ang="0">
                <a:pos x="271" y="113"/>
              </a:cxn>
              <a:cxn ang="0">
                <a:pos x="291" y="126"/>
              </a:cxn>
              <a:cxn ang="0">
                <a:pos x="312" y="82"/>
              </a:cxn>
              <a:cxn ang="0">
                <a:pos x="333" y="22"/>
              </a:cxn>
              <a:cxn ang="0">
                <a:pos x="354" y="0"/>
              </a:cxn>
              <a:cxn ang="0">
                <a:pos x="375" y="37"/>
              </a:cxn>
            </a:cxnLst>
            <a:rect l="0" t="0" r="r" b="b"/>
            <a:pathLst>
              <a:path w="375" h="128">
                <a:moveTo>
                  <a:pt x="0" y="91"/>
                </a:moveTo>
                <a:lnTo>
                  <a:pt x="21" y="128"/>
                </a:lnTo>
                <a:lnTo>
                  <a:pt x="42" y="106"/>
                </a:lnTo>
                <a:lnTo>
                  <a:pt x="63" y="46"/>
                </a:lnTo>
                <a:lnTo>
                  <a:pt x="84" y="2"/>
                </a:lnTo>
                <a:lnTo>
                  <a:pt x="104" y="15"/>
                </a:lnTo>
                <a:lnTo>
                  <a:pt x="125" y="73"/>
                </a:lnTo>
                <a:lnTo>
                  <a:pt x="146" y="123"/>
                </a:lnTo>
                <a:lnTo>
                  <a:pt x="167" y="118"/>
                </a:lnTo>
                <a:lnTo>
                  <a:pt x="188" y="64"/>
                </a:lnTo>
                <a:lnTo>
                  <a:pt x="208" y="10"/>
                </a:lnTo>
                <a:lnTo>
                  <a:pt x="229" y="5"/>
                </a:lnTo>
                <a:lnTo>
                  <a:pt x="250" y="55"/>
                </a:lnTo>
                <a:lnTo>
                  <a:pt x="271" y="113"/>
                </a:lnTo>
                <a:lnTo>
                  <a:pt x="291" y="126"/>
                </a:lnTo>
                <a:lnTo>
                  <a:pt x="312" y="82"/>
                </a:lnTo>
                <a:lnTo>
                  <a:pt x="333" y="22"/>
                </a:lnTo>
                <a:lnTo>
                  <a:pt x="354" y="0"/>
                </a:lnTo>
                <a:lnTo>
                  <a:pt x="375" y="37"/>
                </a:lnTo>
              </a:path>
            </a:pathLst>
          </a:custGeom>
          <a:noFill/>
          <a:ln w="38100" cap="flat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1994567" y="4706522"/>
            <a:ext cx="3745981" cy="437807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1" y="15"/>
              </a:cxn>
              <a:cxn ang="0">
                <a:pos x="42" y="73"/>
              </a:cxn>
              <a:cxn ang="0">
                <a:pos x="63" y="123"/>
              </a:cxn>
              <a:cxn ang="0">
                <a:pos x="84" y="118"/>
              </a:cxn>
              <a:cxn ang="0">
                <a:pos x="104" y="64"/>
              </a:cxn>
              <a:cxn ang="0">
                <a:pos x="125" y="10"/>
              </a:cxn>
              <a:cxn ang="0">
                <a:pos x="146" y="5"/>
              </a:cxn>
              <a:cxn ang="0">
                <a:pos x="167" y="55"/>
              </a:cxn>
              <a:cxn ang="0">
                <a:pos x="188" y="113"/>
              </a:cxn>
              <a:cxn ang="0">
                <a:pos x="208" y="126"/>
              </a:cxn>
              <a:cxn ang="0">
                <a:pos x="229" y="82"/>
              </a:cxn>
              <a:cxn ang="0">
                <a:pos x="250" y="22"/>
              </a:cxn>
              <a:cxn ang="0">
                <a:pos x="271" y="0"/>
              </a:cxn>
              <a:cxn ang="0">
                <a:pos x="291" y="37"/>
              </a:cxn>
              <a:cxn ang="0">
                <a:pos x="312" y="99"/>
              </a:cxn>
              <a:cxn ang="0">
                <a:pos x="333" y="129"/>
              </a:cxn>
              <a:cxn ang="0">
                <a:pos x="354" y="99"/>
              </a:cxn>
              <a:cxn ang="0">
                <a:pos x="375" y="37"/>
              </a:cxn>
            </a:cxnLst>
            <a:rect l="0" t="0" r="r" b="b"/>
            <a:pathLst>
              <a:path w="375" h="129">
                <a:moveTo>
                  <a:pt x="0" y="2"/>
                </a:moveTo>
                <a:lnTo>
                  <a:pt x="21" y="15"/>
                </a:lnTo>
                <a:lnTo>
                  <a:pt x="42" y="73"/>
                </a:lnTo>
                <a:lnTo>
                  <a:pt x="63" y="123"/>
                </a:lnTo>
                <a:lnTo>
                  <a:pt x="84" y="118"/>
                </a:lnTo>
                <a:lnTo>
                  <a:pt x="104" y="64"/>
                </a:lnTo>
                <a:lnTo>
                  <a:pt x="125" y="10"/>
                </a:lnTo>
                <a:lnTo>
                  <a:pt x="146" y="5"/>
                </a:lnTo>
                <a:lnTo>
                  <a:pt x="167" y="55"/>
                </a:lnTo>
                <a:lnTo>
                  <a:pt x="188" y="113"/>
                </a:lnTo>
                <a:lnTo>
                  <a:pt x="208" y="126"/>
                </a:lnTo>
                <a:lnTo>
                  <a:pt x="229" y="82"/>
                </a:lnTo>
                <a:lnTo>
                  <a:pt x="250" y="22"/>
                </a:lnTo>
                <a:lnTo>
                  <a:pt x="271" y="0"/>
                </a:lnTo>
                <a:lnTo>
                  <a:pt x="291" y="37"/>
                </a:lnTo>
                <a:lnTo>
                  <a:pt x="312" y="99"/>
                </a:lnTo>
                <a:lnTo>
                  <a:pt x="333" y="129"/>
                </a:lnTo>
                <a:lnTo>
                  <a:pt x="354" y="99"/>
                </a:lnTo>
                <a:lnTo>
                  <a:pt x="375" y="37"/>
                </a:lnTo>
              </a:path>
            </a:pathLst>
          </a:custGeom>
          <a:noFill/>
          <a:ln w="38100" cap="rnd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2011352" y="4285442"/>
            <a:ext cx="3745981" cy="26868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21" y="69"/>
              </a:cxn>
              <a:cxn ang="0">
                <a:pos x="42" y="106"/>
              </a:cxn>
              <a:cxn ang="0">
                <a:pos x="63" y="95"/>
              </a:cxn>
              <a:cxn ang="0">
                <a:pos x="84" y="46"/>
              </a:cxn>
              <a:cxn ang="0">
                <a:pos x="104" y="5"/>
              </a:cxn>
              <a:cxn ang="0">
                <a:pos x="125" y="9"/>
              </a:cxn>
              <a:cxn ang="0">
                <a:pos x="146" y="54"/>
              </a:cxn>
              <a:cxn ang="0">
                <a:pos x="167" y="99"/>
              </a:cxn>
              <a:cxn ang="0">
                <a:pos x="188" y="103"/>
              </a:cxn>
              <a:cxn ang="0">
                <a:pos x="208" y="62"/>
              </a:cxn>
              <a:cxn ang="0">
                <a:pos x="229" y="13"/>
              </a:cxn>
              <a:cxn ang="0">
                <a:pos x="250" y="2"/>
              </a:cxn>
              <a:cxn ang="0">
                <a:pos x="271" y="39"/>
              </a:cxn>
              <a:cxn ang="0">
                <a:pos x="291" y="89"/>
              </a:cxn>
              <a:cxn ang="0">
                <a:pos x="312" y="107"/>
              </a:cxn>
              <a:cxn ang="0">
                <a:pos x="333" y="76"/>
              </a:cxn>
              <a:cxn ang="0">
                <a:pos x="354" y="25"/>
              </a:cxn>
              <a:cxn ang="0">
                <a:pos x="375" y="0"/>
              </a:cxn>
            </a:cxnLst>
            <a:rect l="0" t="0" r="r" b="b"/>
            <a:pathLst>
              <a:path w="375" h="107">
                <a:moveTo>
                  <a:pt x="0" y="19"/>
                </a:moveTo>
                <a:lnTo>
                  <a:pt x="21" y="69"/>
                </a:lnTo>
                <a:lnTo>
                  <a:pt x="42" y="106"/>
                </a:lnTo>
                <a:lnTo>
                  <a:pt x="63" y="95"/>
                </a:lnTo>
                <a:lnTo>
                  <a:pt x="84" y="46"/>
                </a:lnTo>
                <a:lnTo>
                  <a:pt x="104" y="5"/>
                </a:lnTo>
                <a:lnTo>
                  <a:pt x="125" y="9"/>
                </a:lnTo>
                <a:lnTo>
                  <a:pt x="146" y="54"/>
                </a:lnTo>
                <a:lnTo>
                  <a:pt x="167" y="99"/>
                </a:lnTo>
                <a:lnTo>
                  <a:pt x="188" y="103"/>
                </a:lnTo>
                <a:lnTo>
                  <a:pt x="208" y="62"/>
                </a:lnTo>
                <a:lnTo>
                  <a:pt x="229" y="13"/>
                </a:lnTo>
                <a:lnTo>
                  <a:pt x="250" y="2"/>
                </a:lnTo>
                <a:lnTo>
                  <a:pt x="271" y="39"/>
                </a:lnTo>
                <a:lnTo>
                  <a:pt x="291" y="89"/>
                </a:lnTo>
                <a:lnTo>
                  <a:pt x="312" y="107"/>
                </a:lnTo>
                <a:lnTo>
                  <a:pt x="333" y="76"/>
                </a:lnTo>
                <a:lnTo>
                  <a:pt x="354" y="25"/>
                </a:lnTo>
                <a:lnTo>
                  <a:pt x="375" y="0"/>
                </a:lnTo>
              </a:path>
            </a:pathLst>
          </a:custGeom>
          <a:noFill/>
          <a:ln w="57150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991112" y="3690100"/>
            <a:ext cx="0" cy="147102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1991112" y="5163722"/>
            <a:ext cx="410475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25"/>
          <p:cNvSpPr txBox="1">
            <a:spLocks noChangeArrowheads="1"/>
          </p:cNvSpPr>
          <p:nvPr/>
        </p:nvSpPr>
        <p:spPr bwMode="auto">
          <a:xfrm>
            <a:off x="5791200" y="3733800"/>
            <a:ext cx="2145364" cy="73866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/>
            </a:r>
            <a:b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</a:b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Aggregate zooplankton </a:t>
            </a:r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community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 rot="16200000">
            <a:off x="579374" y="4085395"/>
            <a:ext cx="2280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Biomass or density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024114" y="4706522"/>
            <a:ext cx="3864428" cy="486746"/>
          </a:xfrm>
          <a:custGeom>
            <a:avLst/>
            <a:gdLst>
              <a:gd name="connsiteX0" fmla="*/ 0 w 3864428"/>
              <a:gd name="connsiteY0" fmla="*/ 626706 h 754223"/>
              <a:gd name="connsiteX1" fmla="*/ 475861 w 3864428"/>
              <a:gd name="connsiteY1" fmla="*/ 85530 h 754223"/>
              <a:gd name="connsiteX2" fmla="*/ 895739 w 3864428"/>
              <a:gd name="connsiteY2" fmla="*/ 664028 h 754223"/>
              <a:gd name="connsiteX3" fmla="*/ 1614196 w 3864428"/>
              <a:gd name="connsiteY3" fmla="*/ 38877 h 754223"/>
              <a:gd name="connsiteX4" fmla="*/ 2463282 w 3864428"/>
              <a:gd name="connsiteY4" fmla="*/ 645367 h 754223"/>
              <a:gd name="connsiteX5" fmla="*/ 3041780 w 3864428"/>
              <a:gd name="connsiteY5" fmla="*/ 1555 h 754223"/>
              <a:gd name="connsiteX6" fmla="*/ 3582955 w 3864428"/>
              <a:gd name="connsiteY6" fmla="*/ 654697 h 754223"/>
              <a:gd name="connsiteX7" fmla="*/ 3825551 w 3864428"/>
              <a:gd name="connsiteY7" fmla="*/ 598714 h 754223"/>
              <a:gd name="connsiteX8" fmla="*/ 3816220 w 3864428"/>
              <a:gd name="connsiteY8" fmla="*/ 589383 h 75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428" h="754223">
                <a:moveTo>
                  <a:pt x="0" y="626706"/>
                </a:moveTo>
                <a:cubicBezTo>
                  <a:pt x="163285" y="353008"/>
                  <a:pt x="326571" y="79310"/>
                  <a:pt x="475861" y="85530"/>
                </a:cubicBezTo>
                <a:cubicBezTo>
                  <a:pt x="625151" y="91750"/>
                  <a:pt x="706017" y="671803"/>
                  <a:pt x="895739" y="664028"/>
                </a:cubicBezTo>
                <a:cubicBezTo>
                  <a:pt x="1085461" y="656253"/>
                  <a:pt x="1352939" y="41987"/>
                  <a:pt x="1614196" y="38877"/>
                </a:cubicBezTo>
                <a:cubicBezTo>
                  <a:pt x="1875453" y="35767"/>
                  <a:pt x="2225351" y="651587"/>
                  <a:pt x="2463282" y="645367"/>
                </a:cubicBezTo>
                <a:cubicBezTo>
                  <a:pt x="2701213" y="639147"/>
                  <a:pt x="2855168" y="0"/>
                  <a:pt x="3041780" y="1555"/>
                </a:cubicBezTo>
                <a:cubicBezTo>
                  <a:pt x="3228392" y="3110"/>
                  <a:pt x="3452327" y="555171"/>
                  <a:pt x="3582955" y="654697"/>
                </a:cubicBezTo>
                <a:cubicBezTo>
                  <a:pt x="3713583" y="754223"/>
                  <a:pt x="3786674" y="609600"/>
                  <a:pt x="3825551" y="598714"/>
                </a:cubicBezTo>
                <a:cubicBezTo>
                  <a:pt x="3864428" y="587828"/>
                  <a:pt x="3840324" y="588605"/>
                  <a:pt x="3816220" y="589383"/>
                </a:cubicBezTo>
              </a:path>
            </a:pathLst>
          </a:cu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25"/>
          <p:cNvSpPr txBox="1">
            <a:spLocks noChangeArrowheads="1"/>
          </p:cNvSpPr>
          <p:nvPr/>
        </p:nvSpPr>
        <p:spPr bwMode="auto">
          <a:xfrm>
            <a:off x="6096000" y="4658380"/>
            <a:ext cx="2090048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Individual zooplankton </a:t>
            </a:r>
          </a:p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populations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516047" y="5193268"/>
            <a:ext cx="6303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05400" y="381000"/>
            <a:ext cx="313759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Species richness</a:t>
            </a: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381000"/>
            <a:ext cx="462177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 variability</a:t>
            </a: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48000" y="1066800"/>
            <a:ext cx="533400" cy="457200"/>
          </a:xfrm>
          <a:prstGeom prst="straightConnector1">
            <a:avLst/>
          </a:prstGeom>
          <a:ln w="57150" cmpd="sng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53000" y="1066800"/>
            <a:ext cx="457200" cy="457200"/>
          </a:xfrm>
          <a:prstGeom prst="straightConnector1">
            <a:avLst/>
          </a:prstGeom>
          <a:ln w="57150" cmpd="sng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12611" y="1752600"/>
            <a:ext cx="45071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Stability of communities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(temporal stability or CV)</a:t>
            </a:r>
            <a:endParaRPr lang="en-US" sz="24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699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 animBg="1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600200"/>
            <a:ext cx="86106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Hypothesis for experiment 2: </a:t>
            </a:r>
          </a:p>
          <a:p>
            <a:endParaRPr lang="en-US" sz="3200" i="1" dirty="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2800" dirty="0" smtClean="0"/>
              <a:t>Species richness stabilizes communities through multiple mechanisms, and has inconsistent effects on population stability.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4336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81000" y="304800"/>
            <a:ext cx="8229600" cy="762000"/>
          </a:xfrm>
          <a:prstGeom prst="rect">
            <a:avLst/>
          </a:prstGeo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8235" y="533401"/>
            <a:ext cx="5724644" cy="560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Mechanisms		Effect on	</a:t>
            </a:r>
          </a:p>
          <a:p>
            <a:r>
              <a:rPr lang="en-US" sz="24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			population stability</a:t>
            </a:r>
            <a:r>
              <a:rPr lang="en-US" sz="2800" dirty="0" smtClean="0">
                <a:solidFill>
                  <a:schemeClr val="tx2"/>
                </a:solidFill>
              </a:rPr>
              <a:t>	</a:t>
            </a:r>
          </a:p>
          <a:p>
            <a:endParaRPr lang="en-US" dirty="0" smtClean="0"/>
          </a:p>
          <a:p>
            <a:r>
              <a:rPr lang="en-US" dirty="0" err="1"/>
              <a:t>Asynch</a:t>
            </a:r>
            <a:r>
              <a:rPr lang="en-US" dirty="0"/>
              <a:t>/</a:t>
            </a:r>
            <a:r>
              <a:rPr lang="en-US" dirty="0" smtClean="0"/>
              <a:t>compensation	destabilizing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averaging	destabilizing z &lt; 2,  </a:t>
            </a:r>
          </a:p>
          <a:p>
            <a:r>
              <a:rPr lang="en-US" dirty="0" smtClean="0"/>
              <a:t>			stabilizing if z &gt; 2	</a:t>
            </a:r>
          </a:p>
          <a:p>
            <a:r>
              <a:rPr lang="en-US" dirty="0" smtClean="0"/>
              <a:t> 						</a:t>
            </a:r>
          </a:p>
          <a:p>
            <a:r>
              <a:rPr lang="en-US" dirty="0" err="1" smtClean="0"/>
              <a:t>Overyielding</a:t>
            </a:r>
            <a:r>
              <a:rPr lang="en-US" dirty="0" smtClean="0"/>
              <a:t>		destabilizing over most</a:t>
            </a:r>
          </a:p>
          <a:p>
            <a:r>
              <a:rPr lang="en-US" dirty="0" smtClean="0"/>
              <a:t>			values of z</a:t>
            </a:r>
          </a:p>
          <a:p>
            <a:endParaRPr lang="en-US" dirty="0" smtClean="0"/>
          </a:p>
          <a:p>
            <a:r>
              <a:rPr lang="en-US" dirty="0" smtClean="0"/>
              <a:t>Selection effect		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Facilitation		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Weak interactions		stabilizing		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1200" y="533400"/>
            <a:ext cx="35052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Effect of variable</a:t>
            </a:r>
          </a:p>
          <a:p>
            <a:r>
              <a:rPr lang="en-US" sz="24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environments</a:t>
            </a:r>
          </a:p>
          <a:p>
            <a:endParaRPr lang="en-US" dirty="0" smtClean="0"/>
          </a:p>
          <a:p>
            <a:r>
              <a:rPr lang="en-US" dirty="0" smtClean="0"/>
              <a:t>asynchrony increases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neutral</a:t>
            </a:r>
          </a:p>
          <a:p>
            <a:r>
              <a:rPr lang="en-US" dirty="0" smtClean="0"/>
              <a:t>			</a:t>
            </a:r>
          </a:p>
          <a:p>
            <a:endParaRPr lang="en-US" dirty="0" smtClean="0"/>
          </a:p>
          <a:p>
            <a:r>
              <a:rPr lang="en-US" dirty="0" smtClean="0"/>
              <a:t>neutral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neutral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facilitation increases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1054435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81000" y="304800"/>
            <a:ext cx="8229600" cy="762000"/>
          </a:xfrm>
          <a:prstGeom prst="rect">
            <a:avLst/>
          </a:prstGeom>
        </p:spPr>
        <p:txBody>
          <a:bodyPr/>
          <a:lstStyle/>
          <a:p>
            <a:endParaRPr lang="en-US" sz="2400" dirty="0" smtClean="0"/>
          </a:p>
        </p:txBody>
      </p:sp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391" y="1563469"/>
            <a:ext cx="399638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3881" y="1563469"/>
            <a:ext cx="396291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922312" y="5410200"/>
            <a:ext cx="2963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Diversity tends to enhance </a:t>
            </a:r>
          </a:p>
          <a:p>
            <a:pPr algn="ctr"/>
            <a:r>
              <a:rPr lang="en-US" dirty="0" smtClean="0"/>
              <a:t>community stability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53000" y="5410200"/>
            <a:ext cx="3726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Diversity has inconsistent effect on</a:t>
            </a:r>
          </a:p>
          <a:p>
            <a:pPr algn="ctr"/>
            <a:r>
              <a:rPr lang="en-US" dirty="0" smtClean="0"/>
              <a:t>population stability</a:t>
            </a:r>
            <a:endParaRPr lang="en-US" dirty="0"/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2111634" y="6320135"/>
            <a:ext cx="5127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J</a:t>
            </a:r>
            <a:r>
              <a:rPr kumimoji="0" lang="en-US" sz="1600" b="0" i="0" u="none" strike="noStrike" cap="none" normalizeH="0" baseline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iang L. &amp; </a:t>
            </a:r>
            <a:r>
              <a:rPr kumimoji="0" lang="en-US" sz="1600" b="0" i="0" u="none" strike="noStrike" cap="none" normalizeH="0" baseline="0" dirty="0" err="1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Pu</a:t>
            </a:r>
            <a:r>
              <a:rPr kumimoji="0" lang="en-US" sz="1600" b="0" i="0" u="none" strike="noStrike" cap="none" normalizeH="0" baseline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Z.C. 2009.</a:t>
            </a:r>
            <a:r>
              <a:rPr kumimoji="0" lang="en-US" sz="1600" b="0" i="0" u="none" strike="noStrike" cap="none" normalizeH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600" b="0" i="1" u="none" strike="noStrike" cap="none" normalizeH="0" baseline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American Naturalist</a:t>
            </a:r>
            <a:r>
              <a:rPr kumimoji="0" lang="en-US" sz="1600" b="0" i="0" u="none" strike="noStrike" cap="none" normalizeH="0" baseline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, 174, 651-659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7772418" y="4000500"/>
            <a:ext cx="12954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3048794" y="3504406"/>
            <a:ext cx="22860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3366520" y="3332764"/>
            <a:ext cx="18351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Diversity stabilizes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7599964" y="3796282"/>
            <a:ext cx="1835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Diversity stabilizes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381000" y="0"/>
            <a:ext cx="8305800" cy="1219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Diversity effects on temporal stability of populations &amp; communities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-381000" y="-228600"/>
            <a:ext cx="9982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Experimental plankton ecosystems</a:t>
            </a:r>
            <a:endParaRPr lang="en-US" sz="4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7" name="Picture 10" descr="DSCN00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838200" y="914400"/>
            <a:ext cx="7416800" cy="5562600"/>
          </a:xfrm>
          <a:prstGeom prst="rect">
            <a:avLst/>
          </a:prstGeom>
          <a:noFill/>
          <a:ln/>
        </p:spPr>
      </p:pic>
      <p:pic>
        <p:nvPicPr>
          <p:cNvPr id="8" name="Picture 8" descr="zooplankt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5267632"/>
            <a:ext cx="1828800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 cstate="print"/>
          <a:srcRect l="6360" t="40358" r="19434" b="5830"/>
          <a:stretch>
            <a:fillRect/>
          </a:stretch>
        </p:blipFill>
        <p:spPr bwMode="auto">
          <a:xfrm>
            <a:off x="4495800" y="5247968"/>
            <a:ext cx="195072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457200" y="-2286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40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Zooplankton richness treatments</a:t>
            </a:r>
            <a:endParaRPr lang="en-US" sz="4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13351" name="Text Box 7"/>
          <p:cNvSpPr txBox="1">
            <a:spLocks noChangeArrowheads="1"/>
          </p:cNvSpPr>
          <p:nvPr/>
        </p:nvSpPr>
        <p:spPr bwMode="auto">
          <a:xfrm>
            <a:off x="3782019" y="838200"/>
            <a:ext cx="5361981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0	no zooplankton</a:t>
            </a:r>
          </a:p>
          <a:p>
            <a:r>
              <a:rPr lang="en-US" dirty="0" smtClean="0"/>
              <a:t>1  	1 species zooplankton monocultures</a:t>
            </a:r>
          </a:p>
          <a:p>
            <a:r>
              <a:rPr lang="en-US" dirty="0" smtClean="0"/>
              <a:t>2 	2 species combinations of focal species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N-1 	diverse zooplankton minus a focal species</a:t>
            </a:r>
          </a:p>
          <a:p>
            <a:r>
              <a:rPr lang="en-US" dirty="0" smtClean="0"/>
              <a:t>N 	diverse zooplankton</a:t>
            </a:r>
          </a:p>
          <a:p>
            <a:r>
              <a:rPr lang="en-US" dirty="0" smtClean="0"/>
              <a:t>N + 	diverse zooplankton + immigration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0" y="6581001"/>
            <a:ext cx="457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(</a:t>
            </a:r>
            <a:r>
              <a:rPr lang="en-US" sz="1000" u="sng" dirty="0" smtClean="0">
                <a:hlinkClick r:id="rId2"/>
              </a:rPr>
              <a:t>http://www.cnas.missouristate.edu/zooplankton/default.htm</a:t>
            </a:r>
            <a:r>
              <a:rPr lang="en-US" sz="1000" dirty="0" smtClean="0"/>
              <a:t>).</a:t>
            </a:r>
            <a:endParaRPr lang="en-US" sz="1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3047" y="914400"/>
            <a:ext cx="8572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914400"/>
            <a:ext cx="838200" cy="1175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93372" y="1057275"/>
            <a:ext cx="1143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28600" y="2057400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 smtClean="0"/>
              <a:t>Scapholebris</a:t>
            </a:r>
            <a:endParaRPr lang="en-US" sz="1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1303047" y="2057400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 smtClean="0"/>
              <a:t>Ceriodaphnia</a:t>
            </a:r>
            <a:endParaRPr lang="en-US" sz="10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482310" y="2057400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Daphnia</a:t>
            </a:r>
            <a:endParaRPr lang="en-US" sz="1000" i="1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/>
          <a:srcRect l="24623" t="2863"/>
          <a:stretch>
            <a:fillRect/>
          </a:stretch>
        </p:blipFill>
        <p:spPr bwMode="auto">
          <a:xfrm>
            <a:off x="381000" y="4419601"/>
            <a:ext cx="2743200" cy="216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 descr="zooplankto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2438400"/>
            <a:ext cx="2910557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" name="Right Brace 19"/>
          <p:cNvSpPr/>
          <p:nvPr/>
        </p:nvSpPr>
        <p:spPr>
          <a:xfrm>
            <a:off x="3276600" y="914400"/>
            <a:ext cx="304800" cy="11430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>
            <a:off x="3276600" y="2438400"/>
            <a:ext cx="304800" cy="18288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 descr="Fig11b.JPG"/>
          <p:cNvPicPr>
            <a:picLocks noChangeAspect="1" noChangeArrowheads="1"/>
          </p:cNvPicPr>
          <p:nvPr/>
        </p:nvPicPr>
        <p:blipFill>
          <a:blip r:embed="rId8" cstate="print"/>
          <a:srcRect t="7955" r="2787" b="56449"/>
          <a:stretch>
            <a:fillRect/>
          </a:stretch>
        </p:blipFill>
        <p:spPr bwMode="auto">
          <a:xfrm>
            <a:off x="3657600" y="4038600"/>
            <a:ext cx="514773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Zooplankton richness X environmental variability </a:t>
            </a:r>
            <a:r>
              <a:rPr lang="en-US" sz="2400" dirty="0" smtClean="0">
                <a:solidFill>
                  <a:schemeClr val="tx2"/>
                </a:solidFill>
              </a:rPr>
              <a:t>Constant </a:t>
            </a:r>
            <a:r>
              <a:rPr lang="en-US" sz="2400" dirty="0" err="1" smtClean="0">
                <a:solidFill>
                  <a:schemeClr val="tx2"/>
                </a:solidFill>
              </a:rPr>
              <a:t>vs</a:t>
            </a:r>
            <a:r>
              <a:rPr lang="en-US" sz="2400" dirty="0" smtClean="0">
                <a:solidFill>
                  <a:schemeClr val="tx2"/>
                </a:solidFill>
              </a:rPr>
              <a:t> fluctuating nutrients (pulsed every 2 weeks)</a:t>
            </a:r>
          </a:p>
          <a:p>
            <a:pPr algn="ctr"/>
            <a:endParaRPr lang="en-US" sz="32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4" name="Picture 9" descr="DSCN0055"/>
          <p:cNvPicPr>
            <a:picLocks noChangeAspect="1" noChangeArrowheads="1"/>
          </p:cNvPicPr>
          <p:nvPr/>
        </p:nvPicPr>
        <p:blipFill>
          <a:blip r:embed="rId2" cstate="print"/>
          <a:srcRect l="68236" t="11465" r="58" b="54510"/>
          <a:stretch>
            <a:fillRect/>
          </a:stretch>
        </p:blipFill>
        <p:spPr bwMode="auto">
          <a:xfrm>
            <a:off x="1676400" y="1371600"/>
            <a:ext cx="599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3365" y="6096000"/>
            <a:ext cx="792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Sampling intervals every 4-5 days May–October totaling 35 sampling dates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1" descr="Fig11b.JPG"/>
          <p:cNvPicPr>
            <a:picLocks noChangeAspect="1" noChangeArrowheads="1"/>
          </p:cNvPicPr>
          <p:nvPr/>
        </p:nvPicPr>
        <p:blipFill>
          <a:blip r:embed="rId2" cstate="print"/>
          <a:srcRect t="7955" r="1508" b="9091"/>
          <a:stretch>
            <a:fillRect/>
          </a:stretch>
        </p:blipFill>
        <p:spPr bwMode="auto">
          <a:xfrm>
            <a:off x="1676400" y="0"/>
            <a:ext cx="5867400" cy="6392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Brace 3"/>
          <p:cNvSpPr/>
          <p:nvPr/>
        </p:nvSpPr>
        <p:spPr>
          <a:xfrm rot="5400000">
            <a:off x="3276600" y="5715000"/>
            <a:ext cx="228600" cy="1143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5400000">
            <a:off x="4485132" y="5676900"/>
            <a:ext cx="228600" cy="1219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43200" y="6370320"/>
            <a:ext cx="3733800" cy="182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5715000" y="5715000"/>
            <a:ext cx="228600" cy="1143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64408" y="6324600"/>
            <a:ext cx="228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8368" y="6312408"/>
            <a:ext cx="228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6506746"/>
            <a:ext cx="3733800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7273A"/>
                </a:solidFill>
              </a:rPr>
              <a:t>Z</a:t>
            </a:r>
            <a:r>
              <a:rPr lang="en-US" sz="1600" dirty="0" smtClean="0">
                <a:solidFill>
                  <a:srgbClr val="27273A"/>
                </a:solidFill>
              </a:rPr>
              <a:t>ooplankton richness and composition</a:t>
            </a:r>
            <a:endParaRPr lang="en-US" sz="1600" dirty="0">
              <a:solidFill>
                <a:srgbClr val="27273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5272" y="6312408"/>
            <a:ext cx="6431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N-1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476311" y="4442935"/>
            <a:ext cx="2671224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7273A"/>
                </a:solidFill>
              </a:rPr>
              <a:t>Zooplankton biomass (μg/l)</a:t>
            </a:r>
            <a:endParaRPr lang="en-US" sz="1600" dirty="0">
              <a:solidFill>
                <a:srgbClr val="27273A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45460" y="1349586"/>
            <a:ext cx="2885325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7273A"/>
                </a:solidFill>
              </a:rPr>
              <a:t>Realized zooplankton richness</a:t>
            </a:r>
            <a:endParaRPr lang="en-US" sz="1600" dirty="0">
              <a:solidFill>
                <a:srgbClr val="27273A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438400" y="3581400"/>
            <a:ext cx="6858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762" name="Object 2"/>
          <p:cNvGraphicFramePr>
            <a:graphicFrameLocks noChangeAspect="1"/>
          </p:cNvGraphicFramePr>
          <p:nvPr/>
        </p:nvGraphicFramePr>
        <p:xfrm>
          <a:off x="381000" y="1447800"/>
          <a:ext cx="8407005" cy="4397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2" name="SPW 7.0 Graph" r:id="rId3" imgW="7140240" imgH="3735000" progId="SigmaPlotGraphicObject.5">
                  <p:embed/>
                </p:oleObj>
              </mc:Choice>
              <mc:Fallback>
                <p:oleObj name="SPW 7.0 Graph" r:id="rId3" imgW="7140240" imgH="3735000" progId="SigmaPlotGraphicObject.5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8407005" cy="43978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76200" y="0"/>
            <a:ext cx="9067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20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Richness stabilizes populations &amp; communities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1927932"/>
            <a:ext cx="190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ANOVA, richness effect, 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F </a:t>
            </a:r>
            <a:r>
              <a:rPr lang="en-US" sz="1200" baseline="-25000" dirty="0" smtClean="0">
                <a:solidFill>
                  <a:schemeClr val="bg2"/>
                </a:solidFill>
              </a:rPr>
              <a:t>4,71</a:t>
            </a:r>
            <a:r>
              <a:rPr lang="en-US" sz="1200" dirty="0" smtClean="0">
                <a:solidFill>
                  <a:schemeClr val="bg2"/>
                </a:solidFill>
              </a:rPr>
              <a:t> = 4.596 p=0.002 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46243" y="1919054"/>
            <a:ext cx="1864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ANOVA richness effect, 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F </a:t>
            </a:r>
            <a:r>
              <a:rPr lang="en-US" sz="1200" baseline="-25000" dirty="0" smtClean="0">
                <a:solidFill>
                  <a:schemeClr val="bg2"/>
                </a:solidFill>
              </a:rPr>
              <a:t>4,71</a:t>
            </a:r>
            <a:r>
              <a:rPr lang="en-US" sz="1200" dirty="0" smtClean="0">
                <a:solidFill>
                  <a:schemeClr val="bg2"/>
                </a:solidFill>
              </a:rPr>
              <a:t> = 2.900, p = 0.028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81400" y="6553200"/>
            <a:ext cx="152400" cy="15240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6248400"/>
            <a:ext cx="152400" cy="152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3800" y="6135469"/>
            <a:ext cx="2533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Constant environments</a:t>
            </a:r>
          </a:p>
          <a:p>
            <a:r>
              <a:rPr lang="en-US" dirty="0" smtClean="0"/>
              <a:t>Variable environments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 descr="Fig33.JPG"/>
          <p:cNvPicPr>
            <a:picLocks noChangeAspect="1" noChangeArrowheads="1"/>
          </p:cNvPicPr>
          <p:nvPr/>
        </p:nvPicPr>
        <p:blipFill>
          <a:blip r:embed="rId2" cstate="print"/>
          <a:srcRect l="9032" t="5978" r="52258" b="64134"/>
          <a:stretch>
            <a:fillRect/>
          </a:stretch>
        </p:blipFill>
        <p:spPr bwMode="auto">
          <a:xfrm>
            <a:off x="2895600" y="1066800"/>
            <a:ext cx="426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85800" y="228600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9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Asynchrony (compensation)</a:t>
            </a:r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68" name="Rectangle 12"/>
          <p:cNvSpPr>
            <a:spLocks noChangeArrowheads="1"/>
          </p:cNvSpPr>
          <p:nvPr/>
        </p:nvSpPr>
        <p:spPr bwMode="auto">
          <a:xfrm>
            <a:off x="0" y="838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7470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7471" name="Rectangle 15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334000" y="160020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Richness, p &lt; 0.05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05000" y="1066800"/>
            <a:ext cx="990600" cy="426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73808" y="1408176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synchronous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79320" y="4474464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asynchronous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408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2662238" y="2795587"/>
            <a:ext cx="180975" cy="47625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4267200" y="1143000"/>
            <a:ext cx="2353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Time scale = 61 day oscillations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85067" y="5867400"/>
            <a:ext cx="152400" cy="15240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285067" y="5562600"/>
            <a:ext cx="152400" cy="152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37467" y="5449669"/>
            <a:ext cx="2533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Constant environments</a:t>
            </a:r>
          </a:p>
          <a:p>
            <a:r>
              <a:rPr lang="en-US" dirty="0" smtClean="0"/>
              <a:t>Variable environments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8534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85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52400"/>
            <a:ext cx="838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Statistical averaging – slope (z) of </a:t>
            </a:r>
          </a:p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log </a:t>
            </a:r>
            <a:r>
              <a:rPr lang="en-US" sz="3200" dirty="0" err="1" smtClean="0">
                <a:solidFill>
                  <a:schemeClr val="tx2"/>
                </a:solidFill>
              </a:rPr>
              <a:t>popn</a:t>
            </a:r>
            <a:r>
              <a:rPr lang="en-US" sz="3200" dirty="0" smtClean="0">
                <a:solidFill>
                  <a:schemeClr val="tx2"/>
                </a:solidFill>
              </a:rPr>
              <a:t> biomass </a:t>
            </a:r>
            <a:r>
              <a:rPr lang="en-US" sz="3200" dirty="0" err="1" smtClean="0">
                <a:solidFill>
                  <a:schemeClr val="tx2"/>
                </a:solidFill>
              </a:rPr>
              <a:t>vs</a:t>
            </a:r>
            <a:r>
              <a:rPr lang="en-US" sz="3200" dirty="0" smtClean="0">
                <a:solidFill>
                  <a:schemeClr val="tx2"/>
                </a:solidFill>
              </a:rPr>
              <a:t> log </a:t>
            </a:r>
            <a:r>
              <a:rPr lang="en-US" sz="3200" dirty="0" err="1" smtClean="0">
                <a:solidFill>
                  <a:schemeClr val="tx2"/>
                </a:solidFill>
              </a:rPr>
              <a:t>popn</a:t>
            </a:r>
            <a:r>
              <a:rPr lang="en-US" sz="3200" dirty="0" smtClean="0">
                <a:solidFill>
                  <a:schemeClr val="tx2"/>
                </a:solidFill>
              </a:rPr>
              <a:t> variance &gt; 1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38200" y="1295400"/>
            <a:ext cx="5410200" cy="5334000"/>
            <a:chOff x="4343400" y="685800"/>
            <a:chExt cx="4419600" cy="4739889"/>
          </a:xfrm>
        </p:grpSpPr>
        <p:graphicFrame>
          <p:nvGraphicFramePr>
            <p:cNvPr id="118786" name="Object 2"/>
            <p:cNvGraphicFramePr>
              <a:graphicFrameLocks noChangeAspect="1"/>
            </p:cNvGraphicFramePr>
            <p:nvPr/>
          </p:nvGraphicFramePr>
          <p:xfrm>
            <a:off x="4343400" y="685800"/>
            <a:ext cx="4419600" cy="47398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15" name="SPW 7.0 Graph" r:id="rId3" imgW="3482640" imgH="3735000" progId="SigmaPlotGraphicObject.5">
                    <p:embed/>
                  </p:oleObj>
                </mc:Choice>
                <mc:Fallback>
                  <p:oleObj name="SPW 7.0 Graph" r:id="rId3" imgW="3482640" imgH="3735000" progId="SigmaPlotGraphicObject.5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3400" y="685800"/>
                          <a:ext cx="4419600" cy="47398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5"/>
            <p:cNvSpPr/>
            <p:nvPr/>
          </p:nvSpPr>
          <p:spPr>
            <a:xfrm>
              <a:off x="6477000" y="762000"/>
              <a:ext cx="3810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1524000" y="1490246"/>
            <a:ext cx="40703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F </a:t>
            </a:r>
            <a:r>
              <a:rPr lang="en-US" sz="1600" baseline="-25000" dirty="0" smtClean="0">
                <a:solidFill>
                  <a:schemeClr val="bg2"/>
                </a:solidFill>
              </a:rPr>
              <a:t>1, 1294</a:t>
            </a:r>
            <a:r>
              <a:rPr lang="en-US" sz="1600" dirty="0" smtClean="0">
                <a:solidFill>
                  <a:schemeClr val="bg2"/>
                </a:solidFill>
              </a:rPr>
              <a:t> = 23,302, p &lt; 0.001, R</a:t>
            </a:r>
            <a:r>
              <a:rPr lang="en-US" sz="1600" baseline="30000" dirty="0" smtClean="0">
                <a:solidFill>
                  <a:schemeClr val="bg2"/>
                </a:solidFill>
              </a:rPr>
              <a:t>2</a:t>
            </a:r>
            <a:r>
              <a:rPr lang="en-US" sz="1600" dirty="0" smtClean="0">
                <a:solidFill>
                  <a:schemeClr val="bg2"/>
                </a:solidFill>
              </a:rPr>
              <a:t> = 0.947). 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76400" y="2057400"/>
            <a:ext cx="2645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z = 1.949 ± 0.013 (SE)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0" y="2590800"/>
            <a:ext cx="22892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 species have z &lt; 2</a:t>
            </a:r>
          </a:p>
          <a:p>
            <a:r>
              <a:rPr lang="en-US" dirty="0" smtClean="0"/>
              <a:t>(destabilized)</a:t>
            </a:r>
          </a:p>
          <a:p>
            <a:endParaRPr lang="en-US" dirty="0" smtClean="0"/>
          </a:p>
          <a:p>
            <a:r>
              <a:rPr lang="en-US" dirty="0" smtClean="0"/>
              <a:t>8 species have z &gt; 2</a:t>
            </a:r>
          </a:p>
          <a:p>
            <a:r>
              <a:rPr lang="en-US" dirty="0" smtClean="0"/>
              <a:t>(stabilized)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15240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2"/>
                </a:solidFill>
              </a:rPr>
              <a:t>Overyielding</a:t>
            </a:r>
            <a:r>
              <a:rPr lang="en-US" sz="3200" dirty="0" smtClean="0">
                <a:solidFill>
                  <a:schemeClr val="tx2"/>
                </a:solidFill>
              </a:rPr>
              <a:t>  - community biomass increases faster than standard deviation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57800" y="1981200"/>
            <a:ext cx="3768309" cy="3810000"/>
            <a:chOff x="5257800" y="1371600"/>
            <a:chExt cx="3768309" cy="3810000"/>
          </a:xfrm>
        </p:grpSpPr>
        <p:graphicFrame>
          <p:nvGraphicFramePr>
            <p:cNvPr id="152578" name="Object 2"/>
            <p:cNvGraphicFramePr>
              <a:graphicFrameLocks noChangeAspect="1"/>
            </p:cNvGraphicFramePr>
            <p:nvPr/>
          </p:nvGraphicFramePr>
          <p:xfrm>
            <a:off x="5257800" y="1371600"/>
            <a:ext cx="3768309" cy="381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629" name="SPW 7.0 Graph" r:id="rId3" imgW="3730680" imgH="3771720" progId="SigmaPlotGraphicObject.5">
                    <p:embed/>
                  </p:oleObj>
                </mc:Choice>
                <mc:Fallback>
                  <p:oleObj name="SPW 7.0 Graph" r:id="rId3" imgW="3730680" imgH="3771720" progId="SigmaPlotGraphicObject.5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7800" y="1371600"/>
                          <a:ext cx="3768309" cy="381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5"/>
            <p:cNvSpPr/>
            <p:nvPr/>
          </p:nvSpPr>
          <p:spPr>
            <a:xfrm>
              <a:off x="7162800" y="1371600"/>
              <a:ext cx="304800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5715000" y="1981200"/>
            <a:ext cx="33528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2060"/>
                </a:solidFill>
              </a:rPr>
              <a:t>Linear regression, F </a:t>
            </a:r>
            <a:r>
              <a:rPr lang="en-US" sz="1100" baseline="-25000" dirty="0" smtClean="0">
                <a:solidFill>
                  <a:srgbClr val="002060"/>
                </a:solidFill>
              </a:rPr>
              <a:t>1,79</a:t>
            </a:r>
            <a:r>
              <a:rPr lang="en-US" sz="1100" dirty="0" smtClean="0">
                <a:solidFill>
                  <a:srgbClr val="002060"/>
                </a:solidFill>
              </a:rPr>
              <a:t> = 89.89, p &lt; 0.001, </a:t>
            </a:r>
          </a:p>
          <a:p>
            <a:r>
              <a:rPr lang="en-US" sz="1100" dirty="0" smtClean="0">
                <a:solidFill>
                  <a:srgbClr val="002060"/>
                </a:solidFill>
              </a:rPr>
              <a:t>R</a:t>
            </a:r>
            <a:r>
              <a:rPr lang="en-US" sz="1100" baseline="30000" dirty="0" smtClean="0">
                <a:solidFill>
                  <a:srgbClr val="002060"/>
                </a:solidFill>
              </a:rPr>
              <a:t>2</a:t>
            </a:r>
            <a:r>
              <a:rPr lang="en-US" sz="1100" dirty="0" smtClean="0">
                <a:solidFill>
                  <a:srgbClr val="002060"/>
                </a:solidFill>
              </a:rPr>
              <a:t> = 0.532, slope  = 0.95±0.100 SE </a:t>
            </a:r>
          </a:p>
          <a:p>
            <a:endParaRPr lang="en-US" sz="1100" dirty="0">
              <a:solidFill>
                <a:srgbClr val="00206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52400" y="1981200"/>
            <a:ext cx="4953000" cy="3886200"/>
            <a:chOff x="152400" y="1981200"/>
            <a:chExt cx="5205412" cy="4114800"/>
          </a:xfrm>
        </p:grpSpPr>
        <p:sp>
          <p:nvSpPr>
            <p:cNvPr id="18" name="Rectangle 17"/>
            <p:cNvSpPr/>
            <p:nvPr/>
          </p:nvSpPr>
          <p:spPr>
            <a:xfrm>
              <a:off x="161278" y="5943600"/>
              <a:ext cx="51816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52400" y="1981200"/>
              <a:ext cx="5205412" cy="4038600"/>
              <a:chOff x="100012" y="1644872"/>
              <a:chExt cx="5205412" cy="3065463"/>
            </a:xfrm>
          </p:grpSpPr>
          <p:graphicFrame>
            <p:nvGraphicFramePr>
              <p:cNvPr id="152579" name="Object 3"/>
              <p:cNvGraphicFramePr>
                <a:graphicFrameLocks noChangeAspect="1"/>
              </p:cNvGraphicFramePr>
              <p:nvPr/>
            </p:nvGraphicFramePr>
            <p:xfrm>
              <a:off x="100012" y="1644872"/>
              <a:ext cx="5205412" cy="30654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2630" name="SPW 7.0 Graph" r:id="rId5" imgW="6403320" imgH="3771720" progId="SigmaPlotGraphicObject.5">
                      <p:embed/>
                    </p:oleObj>
                  </mc:Choice>
                  <mc:Fallback>
                    <p:oleObj name="SPW 7.0 Graph" r:id="rId5" imgW="6403320" imgH="3771720" progId="SigmaPlotGraphicObject.5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012" y="1644872"/>
                            <a:ext cx="5205412" cy="30654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" name="Rectangle 4"/>
              <p:cNvSpPr/>
              <p:nvPr/>
            </p:nvSpPr>
            <p:spPr>
              <a:xfrm>
                <a:off x="2690812" y="1706181"/>
                <a:ext cx="304800" cy="228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752600" y="5757446"/>
              <a:ext cx="2362200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2">
                      <a:lumMod val="10000"/>
                    </a:schemeClr>
                  </a:solidFill>
                </a:rPr>
                <a:t>Zooplankton richness</a:t>
              </a:r>
              <a:endParaRPr lang="en-US" sz="1600" dirty="0">
                <a:solidFill>
                  <a:schemeClr val="tx2">
                    <a:lumMod val="10000"/>
                  </a:schemeClr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2600" y="2007513"/>
              <a:ext cx="178446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>
                  <a:solidFill>
                    <a:schemeClr val="bg2"/>
                  </a:solidFill>
                </a:rPr>
                <a:t>ANOVA, richness effect</a:t>
              </a:r>
            </a:p>
            <a:p>
              <a:r>
                <a:rPr lang="en-US" sz="1100" dirty="0" smtClean="0">
                  <a:solidFill>
                    <a:schemeClr val="bg2"/>
                  </a:solidFill>
                </a:rPr>
                <a:t> F </a:t>
              </a:r>
              <a:r>
                <a:rPr lang="en-US" sz="1100" baseline="-25000" dirty="0" smtClean="0">
                  <a:solidFill>
                    <a:schemeClr val="bg2"/>
                  </a:solidFill>
                </a:rPr>
                <a:t>4,71</a:t>
              </a:r>
              <a:r>
                <a:rPr lang="en-US" sz="1100" dirty="0" smtClean="0">
                  <a:solidFill>
                    <a:schemeClr val="bg2"/>
                  </a:solidFill>
                </a:rPr>
                <a:t> = 2.759, p = 0.034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38200" y="2514600"/>
              <a:ext cx="1185913" cy="577081"/>
              <a:chOff x="838200" y="2514600"/>
              <a:chExt cx="1185913" cy="577081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38200" y="2590800"/>
                <a:ext cx="152400" cy="76200"/>
              </a:xfrm>
              <a:prstGeom prst="rect">
                <a:avLst/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38200" y="2760956"/>
                <a:ext cx="152400" cy="762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38200" y="2918532"/>
                <a:ext cx="152400" cy="762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66800" y="2514600"/>
                <a:ext cx="957313" cy="5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i="1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Ceriodaphnia</a:t>
                </a:r>
                <a:endParaRPr lang="en-US" sz="1050" i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050" i="1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Scapholebris</a:t>
                </a:r>
                <a:endParaRPr lang="en-US" sz="1050" i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05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Daphnia</a:t>
                </a:r>
                <a:endParaRPr lang="en-US" sz="105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52400"/>
            <a:ext cx="8991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Selection effect –stable </a:t>
            </a:r>
          </a:p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species dominates at high richness</a:t>
            </a:r>
          </a:p>
        </p:txBody>
      </p:sp>
      <p:graphicFrame>
        <p:nvGraphicFramePr>
          <p:cNvPr id="153602" name="Object 2"/>
          <p:cNvGraphicFramePr>
            <a:graphicFrameLocks noChangeAspect="1"/>
          </p:cNvGraphicFramePr>
          <p:nvPr/>
        </p:nvGraphicFramePr>
        <p:xfrm>
          <a:off x="1981200" y="1524000"/>
          <a:ext cx="4953000" cy="5308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1" name="SPW 7.0 Graph" r:id="rId3" imgW="3519360" imgH="3771720" progId="SigmaPlotGraphicObject.5">
                  <p:embed/>
                </p:oleObj>
              </mc:Choice>
              <mc:Fallback>
                <p:oleObj name="SPW 7.0 Graph" r:id="rId3" imgW="3519360" imgH="3771720" progId="SigmaPlotGraphicObject.5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524000"/>
                        <a:ext cx="4953000" cy="53082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113548" y="1600200"/>
            <a:ext cx="470500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ANOVA on CV’s in monoculture, F </a:t>
            </a:r>
            <a:r>
              <a:rPr lang="en-US" sz="1400" baseline="-25000" dirty="0" smtClean="0">
                <a:solidFill>
                  <a:schemeClr val="bg2"/>
                </a:solidFill>
              </a:rPr>
              <a:t>2,42</a:t>
            </a:r>
            <a:r>
              <a:rPr lang="en-US" sz="1400" dirty="0" smtClean="0">
                <a:solidFill>
                  <a:schemeClr val="bg2"/>
                </a:solidFill>
              </a:rPr>
              <a:t> = 0.626, p = 0.540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53000" y="2209800"/>
            <a:ext cx="1905000" cy="1066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5990578" y="2781300"/>
            <a:ext cx="1143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291087" y="2242319"/>
            <a:ext cx="1227591" cy="577081"/>
            <a:chOff x="838200" y="2514600"/>
            <a:chExt cx="1227591" cy="577081"/>
          </a:xfrm>
        </p:grpSpPr>
        <p:sp>
          <p:nvSpPr>
            <p:cNvPr id="7" name="Rectangle 6"/>
            <p:cNvSpPr/>
            <p:nvPr/>
          </p:nvSpPr>
          <p:spPr>
            <a:xfrm>
              <a:off x="838200" y="2590800"/>
              <a:ext cx="152400" cy="7620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38200" y="2760956"/>
              <a:ext cx="152400" cy="762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38200" y="2918532"/>
              <a:ext cx="152400" cy="762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6800" y="2514600"/>
              <a:ext cx="998991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err="1" smtClean="0">
                  <a:solidFill>
                    <a:schemeClr val="bg1">
                      <a:lumMod val="50000"/>
                    </a:schemeClr>
                  </a:solidFill>
                </a:rPr>
                <a:t>Ceriodaphnia</a:t>
              </a:r>
              <a:endParaRPr lang="en-US" sz="1050" i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050" i="1" dirty="0" err="1" smtClean="0">
                  <a:solidFill>
                    <a:schemeClr val="bg1">
                      <a:lumMod val="50000"/>
                    </a:schemeClr>
                  </a:solidFill>
                </a:rPr>
                <a:t>Scapholeberis</a:t>
              </a:r>
              <a:endParaRPr lang="en-US" sz="1050" i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sz="1050" i="1" dirty="0" smtClean="0">
                  <a:solidFill>
                    <a:schemeClr val="bg1">
                      <a:lumMod val="50000"/>
                    </a:schemeClr>
                  </a:solidFill>
                </a:rPr>
                <a:t>Daphnia</a:t>
              </a:r>
              <a:endParaRPr lang="en-US" sz="105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" name="Right Brace 13"/>
          <p:cNvSpPr/>
          <p:nvPr/>
        </p:nvSpPr>
        <p:spPr>
          <a:xfrm rot="16200000">
            <a:off x="3238500" y="2628900"/>
            <a:ext cx="152400" cy="5334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457200"/>
            <a:ext cx="9067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Facilitation &amp; Weak interactions</a:t>
            </a:r>
          </a:p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- many populations stabilize</a:t>
            </a:r>
          </a:p>
          <a:p>
            <a:pPr algn="ctr"/>
            <a:endParaRPr lang="en-US" sz="32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154626" name="Object 2"/>
          <p:cNvGraphicFramePr>
            <a:graphicFrameLocks noChangeAspect="1"/>
          </p:cNvGraphicFramePr>
          <p:nvPr/>
        </p:nvGraphicFramePr>
        <p:xfrm>
          <a:off x="4953000" y="1755188"/>
          <a:ext cx="3632200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78" name="SPW 7.0 Graph" r:id="rId3" imgW="3632760" imgH="3771720" progId="SigmaPlotGraphicObject.5">
                  <p:embed/>
                </p:oleObj>
              </mc:Choice>
              <mc:Fallback>
                <p:oleObj name="SPW 7.0 Graph" r:id="rId3" imgW="3632760" imgH="3771720" progId="SigmaPlotGraphicObject.5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755188"/>
                        <a:ext cx="3632200" cy="377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628" name="Object 4"/>
          <p:cNvGraphicFramePr>
            <a:graphicFrameLocks noChangeAspect="1"/>
          </p:cNvGraphicFramePr>
          <p:nvPr/>
        </p:nvGraphicFramePr>
        <p:xfrm>
          <a:off x="533400" y="1791701"/>
          <a:ext cx="3482975" cy="373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79" name="SPW 7.0 Graph" r:id="rId5" imgW="3482640" imgH="3735000" progId="SigmaPlotGraphicObject.5">
                  <p:embed/>
                </p:oleObj>
              </mc:Choice>
              <mc:Fallback>
                <p:oleObj name="SPW 7.0 Graph" r:id="rId5" imgW="3482640" imgH="3735000" progId="SigmaPlotGraphicObject.5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91701"/>
                        <a:ext cx="3482975" cy="373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447800" y="1775532"/>
            <a:ext cx="1905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ANOVA, richness effect, 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F </a:t>
            </a:r>
            <a:r>
              <a:rPr lang="en-US" sz="1200" baseline="-25000" dirty="0" smtClean="0">
                <a:solidFill>
                  <a:schemeClr val="bg2"/>
                </a:solidFill>
              </a:rPr>
              <a:t>4,71</a:t>
            </a:r>
            <a:r>
              <a:rPr lang="en-US" sz="1200" dirty="0" smtClean="0">
                <a:solidFill>
                  <a:schemeClr val="bg2"/>
                </a:solidFill>
              </a:rPr>
              <a:t> = 4.596 p=0.002 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8800" y="1752600"/>
            <a:ext cx="2590800" cy="4308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</a:rPr>
              <a:t>linear regression F </a:t>
            </a:r>
            <a:r>
              <a:rPr lang="en-US" sz="1100" baseline="-25000" dirty="0" smtClean="0">
                <a:solidFill>
                  <a:schemeClr val="bg2"/>
                </a:solidFill>
              </a:rPr>
              <a:t>1,79</a:t>
            </a:r>
            <a:r>
              <a:rPr lang="en-US" sz="1100" dirty="0" smtClean="0">
                <a:solidFill>
                  <a:schemeClr val="bg2"/>
                </a:solidFill>
              </a:rPr>
              <a:t> = 21.014, </a:t>
            </a:r>
          </a:p>
          <a:p>
            <a:r>
              <a:rPr lang="en-US" sz="1100" dirty="0" smtClean="0">
                <a:solidFill>
                  <a:schemeClr val="bg2"/>
                </a:solidFill>
              </a:rPr>
              <a:t>p &lt; 0.001, R</a:t>
            </a:r>
            <a:r>
              <a:rPr lang="en-US" sz="1100" baseline="30000" dirty="0" smtClean="0">
                <a:solidFill>
                  <a:schemeClr val="bg2"/>
                </a:solidFill>
              </a:rPr>
              <a:t>2</a:t>
            </a:r>
            <a:r>
              <a:rPr lang="en-US" sz="1100" dirty="0" smtClean="0">
                <a:solidFill>
                  <a:schemeClr val="bg2"/>
                </a:solidFill>
              </a:rPr>
              <a:t> = 0.210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5867400"/>
            <a:ext cx="5471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All 14 species found in more than one richness level</a:t>
            </a:r>
          </a:p>
          <a:p>
            <a:pPr algn="ctr"/>
            <a:r>
              <a:rPr lang="en-US" dirty="0" smtClean="0"/>
              <a:t>show lowest variability at high richness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81000" y="304800"/>
            <a:ext cx="8229600" cy="762000"/>
          </a:xfrm>
          <a:prstGeom prst="rect">
            <a:avLst/>
          </a:prstGeo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8235" y="533401"/>
            <a:ext cx="572464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Mechanisms	Predicted effect 	</a:t>
            </a:r>
          </a:p>
          <a:p>
            <a:r>
              <a:rPr lang="en-US" sz="2800" dirty="0" smtClean="0">
                <a:solidFill>
                  <a:schemeClr val="tx2"/>
                </a:solidFill>
              </a:rPr>
              <a:t>			on populations	</a:t>
            </a:r>
          </a:p>
          <a:p>
            <a:endParaRPr lang="en-US" dirty="0" smtClean="0"/>
          </a:p>
          <a:p>
            <a:r>
              <a:rPr lang="en-US" dirty="0" smtClean="0"/>
              <a:t>Asynchrony		destabilizing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averaging	destabilizing if 1 &gt; z &lt; 2,  </a:t>
            </a:r>
          </a:p>
          <a:p>
            <a:r>
              <a:rPr lang="en-US" dirty="0" smtClean="0"/>
              <a:t>			stabilizing if z &gt; 2	</a:t>
            </a:r>
          </a:p>
          <a:p>
            <a:r>
              <a:rPr lang="en-US" dirty="0" smtClean="0"/>
              <a:t> 	</a:t>
            </a:r>
          </a:p>
          <a:p>
            <a:r>
              <a:rPr lang="en-US" dirty="0" smtClean="0"/>
              <a:t>					</a:t>
            </a:r>
          </a:p>
          <a:p>
            <a:r>
              <a:rPr lang="en-US" dirty="0" err="1" smtClean="0"/>
              <a:t>Overyielding</a:t>
            </a:r>
            <a:r>
              <a:rPr lang="en-US" dirty="0" smtClean="0"/>
              <a:t>		destabilizing		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Selection effect		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Facilitation		stabilizing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Weak interactions		stabilizing		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609600"/>
            <a:ext cx="24384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Supported?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YES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NO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81000" y="304800"/>
            <a:ext cx="8229600" cy="762000"/>
          </a:xfrm>
          <a:prstGeom prst="rect">
            <a:avLst/>
          </a:prstGeo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0" y="228600"/>
            <a:ext cx="87630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Conclusions from Experiment 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95400"/>
            <a:ext cx="91440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Species richness stabilizes both populations &amp; communities</a:t>
            </a:r>
          </a:p>
          <a:p>
            <a:pPr marL="342900" indent="-342900"/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Asynchrony, statistical averaging, &amp; weak interactions simultaneously enhance stability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Weak interactions may stabilize populations in food webs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 smtClean="0"/>
              <a:t>Metacommunity</a:t>
            </a:r>
            <a:r>
              <a:rPr lang="en-US" sz="2400" dirty="0" smtClean="0"/>
              <a:t> dynamics enhance stability by increasing rare species, facilitating stabilizing mechanisms</a:t>
            </a:r>
          </a:p>
          <a:p>
            <a:pPr marL="342900" indent="-342900">
              <a:buFontTx/>
              <a:buAutoNum type="arabicParenR"/>
            </a:pPr>
            <a:endParaRPr lang="en-US" sz="2800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81000" y="304800"/>
            <a:ext cx="8229600" cy="762000"/>
          </a:xfrm>
          <a:prstGeom prst="rect">
            <a:avLst/>
          </a:prstGeom>
        </p:spPr>
        <p:txBody>
          <a:bodyPr/>
          <a:lstStyle/>
          <a:p>
            <a:endParaRPr lang="en-US" sz="2400" dirty="0" smtClean="0"/>
          </a:p>
        </p:txBody>
      </p:sp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391" y="1563469"/>
            <a:ext cx="3996383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3881" y="1563469"/>
            <a:ext cx="396291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922312" y="5410200"/>
            <a:ext cx="2963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Diversity tends to enhance </a:t>
            </a:r>
          </a:p>
          <a:p>
            <a:pPr algn="ctr"/>
            <a:r>
              <a:rPr lang="en-US" dirty="0" smtClean="0"/>
              <a:t>community stability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53000" y="5410200"/>
            <a:ext cx="3726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Diversity has inconsistent effect on</a:t>
            </a:r>
          </a:p>
          <a:p>
            <a:pPr algn="ctr"/>
            <a:r>
              <a:rPr lang="en-US" dirty="0" smtClean="0"/>
              <a:t>population stability</a:t>
            </a:r>
            <a:endParaRPr lang="en-US" dirty="0"/>
          </a:p>
        </p:txBody>
      </p:sp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2111634" y="6320135"/>
            <a:ext cx="5127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J</a:t>
            </a:r>
            <a:r>
              <a:rPr kumimoji="0" lang="en-US" sz="1600" b="0" i="0" u="none" strike="noStrike" cap="none" normalizeH="0" baseline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iang L. &amp; </a:t>
            </a:r>
            <a:r>
              <a:rPr kumimoji="0" lang="en-US" sz="1600" b="0" i="0" u="none" strike="noStrike" cap="none" normalizeH="0" baseline="0" dirty="0" err="1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Pu</a:t>
            </a:r>
            <a:r>
              <a:rPr kumimoji="0" lang="en-US" sz="1600" b="0" i="0" u="none" strike="noStrike" cap="none" normalizeH="0" baseline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Z.C. 2009.</a:t>
            </a:r>
            <a:r>
              <a:rPr kumimoji="0" lang="en-US" sz="1600" b="0" i="0" u="none" strike="noStrike" cap="none" normalizeH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1600" b="0" i="1" u="none" strike="noStrike" cap="none" normalizeH="0" baseline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American Naturalist</a:t>
            </a:r>
            <a:r>
              <a:rPr kumimoji="0" lang="en-US" sz="1600" b="0" i="0" u="none" strike="noStrike" cap="none" normalizeH="0" baseline="0" dirty="0" smtClean="0" bmk="">
                <a:ln>
                  <a:noFill/>
                </a:ln>
                <a:solidFill>
                  <a:schemeClr val="tx2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, 174, 651-659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7772418" y="4000500"/>
            <a:ext cx="12954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3048794" y="3504406"/>
            <a:ext cx="22860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3366520" y="3332764"/>
            <a:ext cx="183511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Diversity stabilizes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7599964" y="3796282"/>
            <a:ext cx="1835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Diversity stabilizes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381000" y="0"/>
            <a:ext cx="8305800" cy="1219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Diversity effects on temporal stability of populations &amp; communities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0"/>
            <a:ext cx="6934200" cy="4633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4339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90600"/>
            <a:ext cx="76962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Q: How do ‘weak interactions’ in our MAR matrices relate to population level CV?</a:t>
            </a:r>
          </a:p>
          <a:p>
            <a:endParaRPr lang="en-US" dirty="0" smtClean="0"/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Determine matrix metrics that estimate interaction strength </a:t>
            </a:r>
          </a:p>
          <a:p>
            <a:pPr marL="342900" indent="-342900">
              <a:buAutoNum type="arabicParenR"/>
            </a:pPr>
            <a:r>
              <a:rPr lang="en-US" dirty="0"/>
              <a:t>C</a:t>
            </a:r>
            <a:r>
              <a:rPr lang="en-US" dirty="0" smtClean="0"/>
              <a:t>orrelate ‘interaction strength’ to </a:t>
            </a:r>
            <a:r>
              <a:rPr lang="en-US" dirty="0" err="1" smtClean="0"/>
              <a:t>popn</a:t>
            </a:r>
            <a:r>
              <a:rPr lang="en-US" dirty="0" smtClean="0"/>
              <a:t> CVs (individual or collective?)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question has nothing to do with comparing theoretical measures of stability based on the matrix to empirical measures. </a:t>
            </a:r>
          </a:p>
          <a:p>
            <a:endParaRPr lang="en-US" dirty="0"/>
          </a:p>
          <a:p>
            <a:r>
              <a:rPr lang="en-US" dirty="0" smtClean="0"/>
              <a:t>This question uses data to estimate interaction strength which can then be used to determine if interactions strengths are correlated with temporal variability.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666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143000"/>
            <a:ext cx="8610600" cy="2800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Compensatory dynamics </a:t>
            </a:r>
            <a:r>
              <a:rPr lang="en-US" sz="3200" dirty="0" smtClean="0">
                <a:solidFill>
                  <a:srgbClr val="FFFFCC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should occur when:</a:t>
            </a:r>
          </a:p>
          <a:p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/>
              <a:t>Competition occurs between species</a:t>
            </a:r>
          </a:p>
          <a:p>
            <a:pPr marL="514350" indent="-514350">
              <a:buAutoNum type="arabicPeriod"/>
            </a:pP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/>
              <a:t>S</a:t>
            </a:r>
            <a:r>
              <a:rPr lang="en-US" sz="2800" dirty="0" smtClean="0"/>
              <a:t>pecies respond differentially to perturbations 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2911489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533401"/>
            <a:ext cx="82296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 smtClean="0"/>
              <a:t>Compensation/asynchrony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Statistical averaging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>
                <a:solidFill>
                  <a:srgbClr val="B6B4C2"/>
                </a:solidFill>
              </a:rPr>
              <a:t>Overyielding</a:t>
            </a:r>
            <a:r>
              <a:rPr lang="en-US" dirty="0" smtClean="0">
                <a:solidFill>
                  <a:srgbClr val="B6B4C2"/>
                </a:solidFill>
              </a:rPr>
              <a:t>  		</a:t>
            </a:r>
          </a:p>
          <a:p>
            <a:endParaRPr lang="en-US" dirty="0" smtClean="0">
              <a:solidFill>
                <a:srgbClr val="B6B4C2"/>
              </a:solidFill>
            </a:endParaRPr>
          </a:p>
          <a:p>
            <a:endParaRPr lang="en-US" dirty="0" smtClean="0">
              <a:solidFill>
                <a:srgbClr val="B6B4C2"/>
              </a:solidFill>
            </a:endParaRPr>
          </a:p>
          <a:p>
            <a:r>
              <a:rPr lang="en-US" dirty="0" smtClean="0">
                <a:solidFill>
                  <a:srgbClr val="B6B4C2"/>
                </a:solidFill>
              </a:rPr>
              <a:t>Selection effect		</a:t>
            </a:r>
          </a:p>
          <a:p>
            <a:endParaRPr lang="en-US" dirty="0" smtClean="0">
              <a:solidFill>
                <a:srgbClr val="B6B4C2"/>
              </a:solidFill>
            </a:endParaRPr>
          </a:p>
          <a:p>
            <a:endParaRPr lang="en-US" dirty="0" smtClean="0">
              <a:solidFill>
                <a:srgbClr val="B6B4C2"/>
              </a:solidFill>
            </a:endParaRPr>
          </a:p>
          <a:p>
            <a:r>
              <a:rPr lang="en-US" dirty="0" smtClean="0">
                <a:solidFill>
                  <a:srgbClr val="B6B4C2"/>
                </a:solidFill>
              </a:rPr>
              <a:t>Facilitation		</a:t>
            </a:r>
          </a:p>
          <a:p>
            <a:endParaRPr lang="en-US" dirty="0" smtClean="0">
              <a:solidFill>
                <a:srgbClr val="B6B4C2"/>
              </a:solidFill>
            </a:endParaRPr>
          </a:p>
          <a:p>
            <a:endParaRPr lang="en-US" dirty="0" smtClean="0">
              <a:solidFill>
                <a:srgbClr val="B6B4C2"/>
              </a:solidFill>
            </a:endParaRPr>
          </a:p>
          <a:p>
            <a:r>
              <a:rPr lang="en-US" dirty="0" smtClean="0">
                <a:solidFill>
                  <a:srgbClr val="B6B4C2"/>
                </a:solidFill>
              </a:rPr>
              <a:t>Weak interactions,	</a:t>
            </a:r>
          </a:p>
          <a:p>
            <a:r>
              <a:rPr lang="en-US" dirty="0" err="1" smtClean="0">
                <a:solidFill>
                  <a:srgbClr val="B6B4C2"/>
                </a:solidFill>
              </a:rPr>
              <a:t>trophic</a:t>
            </a:r>
            <a:r>
              <a:rPr lang="en-US" dirty="0" smtClean="0">
                <a:solidFill>
                  <a:srgbClr val="B6B4C2"/>
                </a:solidFill>
              </a:rPr>
              <a:t> complexity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313878" y="1155328"/>
            <a:ext cx="4143394" cy="1329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4512585" y="2281535"/>
            <a:ext cx="3745981" cy="313468"/>
          </a:xfrm>
          <a:custGeom>
            <a:avLst/>
            <a:gdLst/>
            <a:ahLst/>
            <a:cxnLst>
              <a:cxn ang="0">
                <a:pos x="0" y="91"/>
              </a:cxn>
              <a:cxn ang="0">
                <a:pos x="21" y="128"/>
              </a:cxn>
              <a:cxn ang="0">
                <a:pos x="42" y="106"/>
              </a:cxn>
              <a:cxn ang="0">
                <a:pos x="63" y="46"/>
              </a:cxn>
              <a:cxn ang="0">
                <a:pos x="84" y="2"/>
              </a:cxn>
              <a:cxn ang="0">
                <a:pos x="104" y="15"/>
              </a:cxn>
              <a:cxn ang="0">
                <a:pos x="125" y="73"/>
              </a:cxn>
              <a:cxn ang="0">
                <a:pos x="146" y="123"/>
              </a:cxn>
              <a:cxn ang="0">
                <a:pos x="167" y="118"/>
              </a:cxn>
              <a:cxn ang="0">
                <a:pos x="188" y="64"/>
              </a:cxn>
              <a:cxn ang="0">
                <a:pos x="208" y="10"/>
              </a:cxn>
              <a:cxn ang="0">
                <a:pos x="229" y="5"/>
              </a:cxn>
              <a:cxn ang="0">
                <a:pos x="250" y="55"/>
              </a:cxn>
              <a:cxn ang="0">
                <a:pos x="271" y="113"/>
              </a:cxn>
              <a:cxn ang="0">
                <a:pos x="291" y="126"/>
              </a:cxn>
              <a:cxn ang="0">
                <a:pos x="312" y="82"/>
              </a:cxn>
              <a:cxn ang="0">
                <a:pos x="333" y="22"/>
              </a:cxn>
              <a:cxn ang="0">
                <a:pos x="354" y="0"/>
              </a:cxn>
              <a:cxn ang="0">
                <a:pos x="375" y="37"/>
              </a:cxn>
            </a:cxnLst>
            <a:rect l="0" t="0" r="r" b="b"/>
            <a:pathLst>
              <a:path w="375" h="128">
                <a:moveTo>
                  <a:pt x="0" y="91"/>
                </a:moveTo>
                <a:lnTo>
                  <a:pt x="21" y="128"/>
                </a:lnTo>
                <a:lnTo>
                  <a:pt x="42" y="106"/>
                </a:lnTo>
                <a:lnTo>
                  <a:pt x="63" y="46"/>
                </a:lnTo>
                <a:lnTo>
                  <a:pt x="84" y="2"/>
                </a:lnTo>
                <a:lnTo>
                  <a:pt x="104" y="15"/>
                </a:lnTo>
                <a:lnTo>
                  <a:pt x="125" y="73"/>
                </a:lnTo>
                <a:lnTo>
                  <a:pt x="146" y="123"/>
                </a:lnTo>
                <a:lnTo>
                  <a:pt x="167" y="118"/>
                </a:lnTo>
                <a:lnTo>
                  <a:pt x="188" y="64"/>
                </a:lnTo>
                <a:lnTo>
                  <a:pt x="208" y="10"/>
                </a:lnTo>
                <a:lnTo>
                  <a:pt x="229" y="5"/>
                </a:lnTo>
                <a:lnTo>
                  <a:pt x="250" y="55"/>
                </a:lnTo>
                <a:lnTo>
                  <a:pt x="271" y="113"/>
                </a:lnTo>
                <a:lnTo>
                  <a:pt x="291" y="126"/>
                </a:lnTo>
                <a:lnTo>
                  <a:pt x="312" y="82"/>
                </a:lnTo>
                <a:lnTo>
                  <a:pt x="333" y="22"/>
                </a:lnTo>
                <a:lnTo>
                  <a:pt x="354" y="0"/>
                </a:lnTo>
                <a:lnTo>
                  <a:pt x="375" y="37"/>
                </a:lnTo>
              </a:path>
            </a:pathLst>
          </a:custGeom>
          <a:noFill/>
          <a:ln w="38100" cap="flat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495800" y="2205335"/>
            <a:ext cx="3745981" cy="437807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1" y="15"/>
              </a:cxn>
              <a:cxn ang="0">
                <a:pos x="42" y="73"/>
              </a:cxn>
              <a:cxn ang="0">
                <a:pos x="63" y="123"/>
              </a:cxn>
              <a:cxn ang="0">
                <a:pos x="84" y="118"/>
              </a:cxn>
              <a:cxn ang="0">
                <a:pos x="104" y="64"/>
              </a:cxn>
              <a:cxn ang="0">
                <a:pos x="125" y="10"/>
              </a:cxn>
              <a:cxn ang="0">
                <a:pos x="146" y="5"/>
              </a:cxn>
              <a:cxn ang="0">
                <a:pos x="167" y="55"/>
              </a:cxn>
              <a:cxn ang="0">
                <a:pos x="188" y="113"/>
              </a:cxn>
              <a:cxn ang="0">
                <a:pos x="208" y="126"/>
              </a:cxn>
              <a:cxn ang="0">
                <a:pos x="229" y="82"/>
              </a:cxn>
              <a:cxn ang="0">
                <a:pos x="250" y="22"/>
              </a:cxn>
              <a:cxn ang="0">
                <a:pos x="271" y="0"/>
              </a:cxn>
              <a:cxn ang="0">
                <a:pos x="291" y="37"/>
              </a:cxn>
              <a:cxn ang="0">
                <a:pos x="312" y="99"/>
              </a:cxn>
              <a:cxn ang="0">
                <a:pos x="333" y="129"/>
              </a:cxn>
              <a:cxn ang="0">
                <a:pos x="354" y="99"/>
              </a:cxn>
              <a:cxn ang="0">
                <a:pos x="375" y="37"/>
              </a:cxn>
            </a:cxnLst>
            <a:rect l="0" t="0" r="r" b="b"/>
            <a:pathLst>
              <a:path w="375" h="129">
                <a:moveTo>
                  <a:pt x="0" y="2"/>
                </a:moveTo>
                <a:lnTo>
                  <a:pt x="21" y="15"/>
                </a:lnTo>
                <a:lnTo>
                  <a:pt x="42" y="73"/>
                </a:lnTo>
                <a:lnTo>
                  <a:pt x="63" y="123"/>
                </a:lnTo>
                <a:lnTo>
                  <a:pt x="84" y="118"/>
                </a:lnTo>
                <a:lnTo>
                  <a:pt x="104" y="64"/>
                </a:lnTo>
                <a:lnTo>
                  <a:pt x="125" y="10"/>
                </a:lnTo>
                <a:lnTo>
                  <a:pt x="146" y="5"/>
                </a:lnTo>
                <a:lnTo>
                  <a:pt x="167" y="55"/>
                </a:lnTo>
                <a:lnTo>
                  <a:pt x="188" y="113"/>
                </a:lnTo>
                <a:lnTo>
                  <a:pt x="208" y="126"/>
                </a:lnTo>
                <a:lnTo>
                  <a:pt x="229" y="82"/>
                </a:lnTo>
                <a:lnTo>
                  <a:pt x="250" y="22"/>
                </a:lnTo>
                <a:lnTo>
                  <a:pt x="271" y="0"/>
                </a:lnTo>
                <a:lnTo>
                  <a:pt x="291" y="37"/>
                </a:lnTo>
                <a:lnTo>
                  <a:pt x="312" y="99"/>
                </a:lnTo>
                <a:lnTo>
                  <a:pt x="333" y="129"/>
                </a:lnTo>
                <a:lnTo>
                  <a:pt x="354" y="99"/>
                </a:lnTo>
                <a:lnTo>
                  <a:pt x="375" y="37"/>
                </a:lnTo>
              </a:path>
            </a:pathLst>
          </a:custGeom>
          <a:noFill/>
          <a:ln w="38100" cap="rnd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4512585" y="1784255"/>
            <a:ext cx="3745981" cy="26868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21" y="69"/>
              </a:cxn>
              <a:cxn ang="0">
                <a:pos x="42" y="106"/>
              </a:cxn>
              <a:cxn ang="0">
                <a:pos x="63" y="95"/>
              </a:cxn>
              <a:cxn ang="0">
                <a:pos x="84" y="46"/>
              </a:cxn>
              <a:cxn ang="0">
                <a:pos x="104" y="5"/>
              </a:cxn>
              <a:cxn ang="0">
                <a:pos x="125" y="9"/>
              </a:cxn>
              <a:cxn ang="0">
                <a:pos x="146" y="54"/>
              </a:cxn>
              <a:cxn ang="0">
                <a:pos x="167" y="99"/>
              </a:cxn>
              <a:cxn ang="0">
                <a:pos x="188" y="103"/>
              </a:cxn>
              <a:cxn ang="0">
                <a:pos x="208" y="62"/>
              </a:cxn>
              <a:cxn ang="0">
                <a:pos x="229" y="13"/>
              </a:cxn>
              <a:cxn ang="0">
                <a:pos x="250" y="2"/>
              </a:cxn>
              <a:cxn ang="0">
                <a:pos x="271" y="39"/>
              </a:cxn>
              <a:cxn ang="0">
                <a:pos x="291" y="89"/>
              </a:cxn>
              <a:cxn ang="0">
                <a:pos x="312" y="107"/>
              </a:cxn>
              <a:cxn ang="0">
                <a:pos x="333" y="76"/>
              </a:cxn>
              <a:cxn ang="0">
                <a:pos x="354" y="25"/>
              </a:cxn>
              <a:cxn ang="0">
                <a:pos x="375" y="0"/>
              </a:cxn>
            </a:cxnLst>
            <a:rect l="0" t="0" r="r" b="b"/>
            <a:pathLst>
              <a:path w="375" h="107">
                <a:moveTo>
                  <a:pt x="0" y="19"/>
                </a:moveTo>
                <a:lnTo>
                  <a:pt x="21" y="69"/>
                </a:lnTo>
                <a:lnTo>
                  <a:pt x="42" y="106"/>
                </a:lnTo>
                <a:lnTo>
                  <a:pt x="63" y="95"/>
                </a:lnTo>
                <a:lnTo>
                  <a:pt x="84" y="46"/>
                </a:lnTo>
                <a:lnTo>
                  <a:pt x="104" y="5"/>
                </a:lnTo>
                <a:lnTo>
                  <a:pt x="125" y="9"/>
                </a:lnTo>
                <a:lnTo>
                  <a:pt x="146" y="54"/>
                </a:lnTo>
                <a:lnTo>
                  <a:pt x="167" y="99"/>
                </a:lnTo>
                <a:lnTo>
                  <a:pt x="188" y="103"/>
                </a:lnTo>
                <a:lnTo>
                  <a:pt x="208" y="62"/>
                </a:lnTo>
                <a:lnTo>
                  <a:pt x="229" y="13"/>
                </a:lnTo>
                <a:lnTo>
                  <a:pt x="250" y="2"/>
                </a:lnTo>
                <a:lnTo>
                  <a:pt x="271" y="39"/>
                </a:lnTo>
                <a:lnTo>
                  <a:pt x="291" y="89"/>
                </a:lnTo>
                <a:lnTo>
                  <a:pt x="312" y="107"/>
                </a:lnTo>
                <a:lnTo>
                  <a:pt x="333" y="76"/>
                </a:lnTo>
                <a:lnTo>
                  <a:pt x="354" y="25"/>
                </a:lnTo>
                <a:lnTo>
                  <a:pt x="375" y="0"/>
                </a:lnTo>
              </a:path>
            </a:pathLst>
          </a:custGeom>
          <a:noFill/>
          <a:ln w="57150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4492345" y="1188913"/>
            <a:ext cx="0" cy="147102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492345" y="2662535"/>
            <a:ext cx="410475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7977438" y="1516558"/>
            <a:ext cx="109036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Community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 rot="16200000">
            <a:off x="3811601" y="1749736"/>
            <a:ext cx="984878" cy="53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biomass</a:t>
            </a:r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6172200" y="2586335"/>
            <a:ext cx="7777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525347" y="2205335"/>
            <a:ext cx="3864428" cy="486746"/>
          </a:xfrm>
          <a:custGeom>
            <a:avLst/>
            <a:gdLst>
              <a:gd name="connsiteX0" fmla="*/ 0 w 3864428"/>
              <a:gd name="connsiteY0" fmla="*/ 626706 h 754223"/>
              <a:gd name="connsiteX1" fmla="*/ 475861 w 3864428"/>
              <a:gd name="connsiteY1" fmla="*/ 85530 h 754223"/>
              <a:gd name="connsiteX2" fmla="*/ 895739 w 3864428"/>
              <a:gd name="connsiteY2" fmla="*/ 664028 h 754223"/>
              <a:gd name="connsiteX3" fmla="*/ 1614196 w 3864428"/>
              <a:gd name="connsiteY3" fmla="*/ 38877 h 754223"/>
              <a:gd name="connsiteX4" fmla="*/ 2463282 w 3864428"/>
              <a:gd name="connsiteY4" fmla="*/ 645367 h 754223"/>
              <a:gd name="connsiteX5" fmla="*/ 3041780 w 3864428"/>
              <a:gd name="connsiteY5" fmla="*/ 1555 h 754223"/>
              <a:gd name="connsiteX6" fmla="*/ 3582955 w 3864428"/>
              <a:gd name="connsiteY6" fmla="*/ 654697 h 754223"/>
              <a:gd name="connsiteX7" fmla="*/ 3825551 w 3864428"/>
              <a:gd name="connsiteY7" fmla="*/ 598714 h 754223"/>
              <a:gd name="connsiteX8" fmla="*/ 3816220 w 3864428"/>
              <a:gd name="connsiteY8" fmla="*/ 589383 h 75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428" h="754223">
                <a:moveTo>
                  <a:pt x="0" y="626706"/>
                </a:moveTo>
                <a:cubicBezTo>
                  <a:pt x="163285" y="353008"/>
                  <a:pt x="326571" y="79310"/>
                  <a:pt x="475861" y="85530"/>
                </a:cubicBezTo>
                <a:cubicBezTo>
                  <a:pt x="625151" y="91750"/>
                  <a:pt x="706017" y="671803"/>
                  <a:pt x="895739" y="664028"/>
                </a:cubicBezTo>
                <a:cubicBezTo>
                  <a:pt x="1085461" y="656253"/>
                  <a:pt x="1352939" y="41987"/>
                  <a:pt x="1614196" y="38877"/>
                </a:cubicBezTo>
                <a:cubicBezTo>
                  <a:pt x="1875453" y="35767"/>
                  <a:pt x="2225351" y="651587"/>
                  <a:pt x="2463282" y="645367"/>
                </a:cubicBezTo>
                <a:cubicBezTo>
                  <a:pt x="2701213" y="639147"/>
                  <a:pt x="2855168" y="0"/>
                  <a:pt x="3041780" y="1555"/>
                </a:cubicBezTo>
                <a:cubicBezTo>
                  <a:pt x="3228392" y="3110"/>
                  <a:pt x="3452327" y="555171"/>
                  <a:pt x="3582955" y="654697"/>
                </a:cubicBezTo>
                <a:cubicBezTo>
                  <a:pt x="3713583" y="754223"/>
                  <a:pt x="3786674" y="609600"/>
                  <a:pt x="3825551" y="598714"/>
                </a:cubicBezTo>
                <a:cubicBezTo>
                  <a:pt x="3864428" y="587828"/>
                  <a:pt x="3840324" y="588605"/>
                  <a:pt x="3816220" y="589383"/>
                </a:cubicBezTo>
              </a:path>
            </a:pathLst>
          </a:cu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Box 25"/>
          <p:cNvSpPr txBox="1">
            <a:spLocks noChangeArrowheads="1"/>
          </p:cNvSpPr>
          <p:nvPr/>
        </p:nvSpPr>
        <p:spPr bwMode="auto">
          <a:xfrm>
            <a:off x="8001000" y="2052935"/>
            <a:ext cx="1037463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Population</a:t>
            </a: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381000" y="0"/>
            <a:ext cx="8305800" cy="1219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n-US" sz="36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ommunity stability mechanisms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4703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533401"/>
            <a:ext cx="8229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Asynchrony/compensation		</a:t>
            </a: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Statistical averaging</a:t>
            </a:r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Overyielding</a:t>
            </a:r>
            <a:r>
              <a:rPr lang="en-US" dirty="0" smtClean="0"/>
              <a:t>  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Selection effect		</a:t>
            </a: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Facilitation		</a:t>
            </a: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Weak interactions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313878" y="2526928"/>
            <a:ext cx="4143394" cy="1329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4512585" y="2886931"/>
            <a:ext cx="3745981" cy="618269"/>
          </a:xfrm>
          <a:custGeom>
            <a:avLst/>
            <a:gdLst/>
            <a:ahLst/>
            <a:cxnLst>
              <a:cxn ang="0">
                <a:pos x="0" y="91"/>
              </a:cxn>
              <a:cxn ang="0">
                <a:pos x="21" y="128"/>
              </a:cxn>
              <a:cxn ang="0">
                <a:pos x="42" y="106"/>
              </a:cxn>
              <a:cxn ang="0">
                <a:pos x="63" y="46"/>
              </a:cxn>
              <a:cxn ang="0">
                <a:pos x="84" y="2"/>
              </a:cxn>
              <a:cxn ang="0">
                <a:pos x="104" y="15"/>
              </a:cxn>
              <a:cxn ang="0">
                <a:pos x="125" y="73"/>
              </a:cxn>
              <a:cxn ang="0">
                <a:pos x="146" y="123"/>
              </a:cxn>
              <a:cxn ang="0">
                <a:pos x="167" y="118"/>
              </a:cxn>
              <a:cxn ang="0">
                <a:pos x="188" y="64"/>
              </a:cxn>
              <a:cxn ang="0">
                <a:pos x="208" y="10"/>
              </a:cxn>
              <a:cxn ang="0">
                <a:pos x="229" y="5"/>
              </a:cxn>
              <a:cxn ang="0">
                <a:pos x="250" y="55"/>
              </a:cxn>
              <a:cxn ang="0">
                <a:pos x="271" y="113"/>
              </a:cxn>
              <a:cxn ang="0">
                <a:pos x="291" y="126"/>
              </a:cxn>
              <a:cxn ang="0">
                <a:pos x="312" y="82"/>
              </a:cxn>
              <a:cxn ang="0">
                <a:pos x="333" y="22"/>
              </a:cxn>
              <a:cxn ang="0">
                <a:pos x="354" y="0"/>
              </a:cxn>
              <a:cxn ang="0">
                <a:pos x="375" y="37"/>
              </a:cxn>
            </a:cxnLst>
            <a:rect l="0" t="0" r="r" b="b"/>
            <a:pathLst>
              <a:path w="375" h="128">
                <a:moveTo>
                  <a:pt x="0" y="91"/>
                </a:moveTo>
                <a:lnTo>
                  <a:pt x="21" y="128"/>
                </a:lnTo>
                <a:lnTo>
                  <a:pt x="42" y="106"/>
                </a:lnTo>
                <a:lnTo>
                  <a:pt x="63" y="46"/>
                </a:lnTo>
                <a:lnTo>
                  <a:pt x="84" y="2"/>
                </a:lnTo>
                <a:lnTo>
                  <a:pt x="104" y="15"/>
                </a:lnTo>
                <a:lnTo>
                  <a:pt x="125" y="73"/>
                </a:lnTo>
                <a:lnTo>
                  <a:pt x="146" y="123"/>
                </a:lnTo>
                <a:lnTo>
                  <a:pt x="167" y="118"/>
                </a:lnTo>
                <a:lnTo>
                  <a:pt x="188" y="64"/>
                </a:lnTo>
                <a:lnTo>
                  <a:pt x="208" y="10"/>
                </a:lnTo>
                <a:lnTo>
                  <a:pt x="229" y="5"/>
                </a:lnTo>
                <a:lnTo>
                  <a:pt x="250" y="55"/>
                </a:lnTo>
                <a:lnTo>
                  <a:pt x="271" y="113"/>
                </a:lnTo>
                <a:lnTo>
                  <a:pt x="291" y="126"/>
                </a:lnTo>
                <a:lnTo>
                  <a:pt x="312" y="82"/>
                </a:lnTo>
                <a:lnTo>
                  <a:pt x="333" y="22"/>
                </a:lnTo>
                <a:lnTo>
                  <a:pt x="354" y="0"/>
                </a:lnTo>
                <a:lnTo>
                  <a:pt x="375" y="37"/>
                </a:lnTo>
              </a:path>
            </a:pathLst>
          </a:custGeom>
          <a:noFill/>
          <a:ln w="38100" cap="flat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495800" y="3067393"/>
            <a:ext cx="3745981" cy="514007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1" y="15"/>
              </a:cxn>
              <a:cxn ang="0">
                <a:pos x="42" y="73"/>
              </a:cxn>
              <a:cxn ang="0">
                <a:pos x="63" y="123"/>
              </a:cxn>
              <a:cxn ang="0">
                <a:pos x="84" y="118"/>
              </a:cxn>
              <a:cxn ang="0">
                <a:pos x="104" y="64"/>
              </a:cxn>
              <a:cxn ang="0">
                <a:pos x="125" y="10"/>
              </a:cxn>
              <a:cxn ang="0">
                <a:pos x="146" y="5"/>
              </a:cxn>
              <a:cxn ang="0">
                <a:pos x="167" y="55"/>
              </a:cxn>
              <a:cxn ang="0">
                <a:pos x="188" y="113"/>
              </a:cxn>
              <a:cxn ang="0">
                <a:pos x="208" y="126"/>
              </a:cxn>
              <a:cxn ang="0">
                <a:pos x="229" y="82"/>
              </a:cxn>
              <a:cxn ang="0">
                <a:pos x="250" y="22"/>
              </a:cxn>
              <a:cxn ang="0">
                <a:pos x="271" y="0"/>
              </a:cxn>
              <a:cxn ang="0">
                <a:pos x="291" y="37"/>
              </a:cxn>
              <a:cxn ang="0">
                <a:pos x="312" y="99"/>
              </a:cxn>
              <a:cxn ang="0">
                <a:pos x="333" y="129"/>
              </a:cxn>
              <a:cxn ang="0">
                <a:pos x="354" y="99"/>
              </a:cxn>
              <a:cxn ang="0">
                <a:pos x="375" y="37"/>
              </a:cxn>
            </a:cxnLst>
            <a:rect l="0" t="0" r="r" b="b"/>
            <a:pathLst>
              <a:path w="375" h="129">
                <a:moveTo>
                  <a:pt x="0" y="2"/>
                </a:moveTo>
                <a:lnTo>
                  <a:pt x="21" y="15"/>
                </a:lnTo>
                <a:lnTo>
                  <a:pt x="42" y="73"/>
                </a:lnTo>
                <a:lnTo>
                  <a:pt x="63" y="123"/>
                </a:lnTo>
                <a:lnTo>
                  <a:pt x="84" y="118"/>
                </a:lnTo>
                <a:lnTo>
                  <a:pt x="104" y="64"/>
                </a:lnTo>
                <a:lnTo>
                  <a:pt x="125" y="10"/>
                </a:lnTo>
                <a:lnTo>
                  <a:pt x="146" y="5"/>
                </a:lnTo>
                <a:lnTo>
                  <a:pt x="167" y="55"/>
                </a:lnTo>
                <a:lnTo>
                  <a:pt x="188" y="113"/>
                </a:lnTo>
                <a:lnTo>
                  <a:pt x="208" y="126"/>
                </a:lnTo>
                <a:lnTo>
                  <a:pt x="229" y="82"/>
                </a:lnTo>
                <a:lnTo>
                  <a:pt x="250" y="22"/>
                </a:lnTo>
                <a:lnTo>
                  <a:pt x="271" y="0"/>
                </a:lnTo>
                <a:lnTo>
                  <a:pt x="291" y="37"/>
                </a:lnTo>
                <a:lnTo>
                  <a:pt x="312" y="99"/>
                </a:lnTo>
                <a:lnTo>
                  <a:pt x="333" y="129"/>
                </a:lnTo>
                <a:lnTo>
                  <a:pt x="354" y="99"/>
                </a:lnTo>
                <a:lnTo>
                  <a:pt x="375" y="37"/>
                </a:lnTo>
              </a:path>
            </a:pathLst>
          </a:custGeom>
          <a:noFill/>
          <a:ln w="38100" cap="rnd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4512585" y="2398320"/>
            <a:ext cx="3745981" cy="268680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21" y="69"/>
              </a:cxn>
              <a:cxn ang="0">
                <a:pos x="42" y="106"/>
              </a:cxn>
              <a:cxn ang="0">
                <a:pos x="63" y="95"/>
              </a:cxn>
              <a:cxn ang="0">
                <a:pos x="84" y="46"/>
              </a:cxn>
              <a:cxn ang="0">
                <a:pos x="104" y="5"/>
              </a:cxn>
              <a:cxn ang="0">
                <a:pos x="125" y="9"/>
              </a:cxn>
              <a:cxn ang="0">
                <a:pos x="146" y="54"/>
              </a:cxn>
              <a:cxn ang="0">
                <a:pos x="167" y="99"/>
              </a:cxn>
              <a:cxn ang="0">
                <a:pos x="188" y="103"/>
              </a:cxn>
              <a:cxn ang="0">
                <a:pos x="208" y="62"/>
              </a:cxn>
              <a:cxn ang="0">
                <a:pos x="229" y="13"/>
              </a:cxn>
              <a:cxn ang="0">
                <a:pos x="250" y="2"/>
              </a:cxn>
              <a:cxn ang="0">
                <a:pos x="271" y="39"/>
              </a:cxn>
              <a:cxn ang="0">
                <a:pos x="291" y="89"/>
              </a:cxn>
              <a:cxn ang="0">
                <a:pos x="312" y="107"/>
              </a:cxn>
              <a:cxn ang="0">
                <a:pos x="333" y="76"/>
              </a:cxn>
              <a:cxn ang="0">
                <a:pos x="354" y="25"/>
              </a:cxn>
              <a:cxn ang="0">
                <a:pos x="375" y="0"/>
              </a:cxn>
            </a:cxnLst>
            <a:rect l="0" t="0" r="r" b="b"/>
            <a:pathLst>
              <a:path w="375" h="107">
                <a:moveTo>
                  <a:pt x="0" y="19"/>
                </a:moveTo>
                <a:lnTo>
                  <a:pt x="21" y="69"/>
                </a:lnTo>
                <a:lnTo>
                  <a:pt x="42" y="106"/>
                </a:lnTo>
                <a:lnTo>
                  <a:pt x="63" y="95"/>
                </a:lnTo>
                <a:lnTo>
                  <a:pt x="84" y="46"/>
                </a:lnTo>
                <a:lnTo>
                  <a:pt x="104" y="5"/>
                </a:lnTo>
                <a:lnTo>
                  <a:pt x="125" y="9"/>
                </a:lnTo>
                <a:lnTo>
                  <a:pt x="146" y="54"/>
                </a:lnTo>
                <a:lnTo>
                  <a:pt x="167" y="99"/>
                </a:lnTo>
                <a:lnTo>
                  <a:pt x="188" y="103"/>
                </a:lnTo>
                <a:lnTo>
                  <a:pt x="208" y="62"/>
                </a:lnTo>
                <a:lnTo>
                  <a:pt x="229" y="13"/>
                </a:lnTo>
                <a:lnTo>
                  <a:pt x="250" y="2"/>
                </a:lnTo>
                <a:lnTo>
                  <a:pt x="271" y="39"/>
                </a:lnTo>
                <a:lnTo>
                  <a:pt x="291" y="89"/>
                </a:lnTo>
                <a:lnTo>
                  <a:pt x="312" y="107"/>
                </a:lnTo>
                <a:lnTo>
                  <a:pt x="333" y="76"/>
                </a:lnTo>
                <a:lnTo>
                  <a:pt x="354" y="25"/>
                </a:lnTo>
                <a:lnTo>
                  <a:pt x="375" y="0"/>
                </a:lnTo>
              </a:path>
            </a:pathLst>
          </a:custGeom>
          <a:noFill/>
          <a:ln w="57150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4492343" y="2438400"/>
            <a:ext cx="3456" cy="15931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492345" y="4034135"/>
            <a:ext cx="410475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7977438" y="2362200"/>
            <a:ext cx="109036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Community</a:t>
            </a: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 rot="16200000">
            <a:off x="3735401" y="3125801"/>
            <a:ext cx="984878" cy="53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biomass</a:t>
            </a:r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6172200" y="3957935"/>
            <a:ext cx="7777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525347" y="2903377"/>
            <a:ext cx="3864428" cy="754223"/>
          </a:xfrm>
          <a:custGeom>
            <a:avLst/>
            <a:gdLst>
              <a:gd name="connsiteX0" fmla="*/ 0 w 3864428"/>
              <a:gd name="connsiteY0" fmla="*/ 626706 h 754223"/>
              <a:gd name="connsiteX1" fmla="*/ 475861 w 3864428"/>
              <a:gd name="connsiteY1" fmla="*/ 85530 h 754223"/>
              <a:gd name="connsiteX2" fmla="*/ 895739 w 3864428"/>
              <a:gd name="connsiteY2" fmla="*/ 664028 h 754223"/>
              <a:gd name="connsiteX3" fmla="*/ 1614196 w 3864428"/>
              <a:gd name="connsiteY3" fmla="*/ 38877 h 754223"/>
              <a:gd name="connsiteX4" fmla="*/ 2463282 w 3864428"/>
              <a:gd name="connsiteY4" fmla="*/ 645367 h 754223"/>
              <a:gd name="connsiteX5" fmla="*/ 3041780 w 3864428"/>
              <a:gd name="connsiteY5" fmla="*/ 1555 h 754223"/>
              <a:gd name="connsiteX6" fmla="*/ 3582955 w 3864428"/>
              <a:gd name="connsiteY6" fmla="*/ 654697 h 754223"/>
              <a:gd name="connsiteX7" fmla="*/ 3825551 w 3864428"/>
              <a:gd name="connsiteY7" fmla="*/ 598714 h 754223"/>
              <a:gd name="connsiteX8" fmla="*/ 3816220 w 3864428"/>
              <a:gd name="connsiteY8" fmla="*/ 589383 h 75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428" h="754223">
                <a:moveTo>
                  <a:pt x="0" y="626706"/>
                </a:moveTo>
                <a:cubicBezTo>
                  <a:pt x="163285" y="353008"/>
                  <a:pt x="326571" y="79310"/>
                  <a:pt x="475861" y="85530"/>
                </a:cubicBezTo>
                <a:cubicBezTo>
                  <a:pt x="625151" y="91750"/>
                  <a:pt x="706017" y="671803"/>
                  <a:pt x="895739" y="664028"/>
                </a:cubicBezTo>
                <a:cubicBezTo>
                  <a:pt x="1085461" y="656253"/>
                  <a:pt x="1352939" y="41987"/>
                  <a:pt x="1614196" y="38877"/>
                </a:cubicBezTo>
                <a:cubicBezTo>
                  <a:pt x="1875453" y="35767"/>
                  <a:pt x="2225351" y="651587"/>
                  <a:pt x="2463282" y="645367"/>
                </a:cubicBezTo>
                <a:cubicBezTo>
                  <a:pt x="2701213" y="639147"/>
                  <a:pt x="2855168" y="0"/>
                  <a:pt x="3041780" y="1555"/>
                </a:cubicBezTo>
                <a:cubicBezTo>
                  <a:pt x="3228392" y="3110"/>
                  <a:pt x="3452327" y="555171"/>
                  <a:pt x="3582955" y="654697"/>
                </a:cubicBezTo>
                <a:cubicBezTo>
                  <a:pt x="3713583" y="754223"/>
                  <a:pt x="3786674" y="609600"/>
                  <a:pt x="3825551" y="598714"/>
                </a:cubicBezTo>
                <a:cubicBezTo>
                  <a:pt x="3864428" y="587828"/>
                  <a:pt x="3840324" y="588605"/>
                  <a:pt x="3816220" y="589383"/>
                </a:cubicBezTo>
              </a:path>
            </a:pathLst>
          </a:cu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Box 25"/>
          <p:cNvSpPr txBox="1">
            <a:spLocks noChangeArrowheads="1"/>
          </p:cNvSpPr>
          <p:nvPr/>
        </p:nvSpPr>
        <p:spPr bwMode="auto">
          <a:xfrm>
            <a:off x="8001000" y="3048000"/>
            <a:ext cx="1037463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Population</a:t>
            </a: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381000" y="0"/>
            <a:ext cx="8305800" cy="1219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Community stability mechanisms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CV = std dev / mean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533401"/>
            <a:ext cx="82296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Asynchrony/compensation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Statistical averaging	</a:t>
            </a: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Overyielding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</a:t>
            </a:r>
            <a:r>
              <a:rPr lang="en-US" dirty="0" smtClean="0"/>
              <a:t>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Selection effect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Facilitation		</a:t>
            </a: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Weak interactions,	</a:t>
            </a:r>
          </a:p>
          <a:p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trophic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complexity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" name="Group 61"/>
          <p:cNvGrpSpPr/>
          <p:nvPr/>
        </p:nvGrpSpPr>
        <p:grpSpPr>
          <a:xfrm>
            <a:off x="4306472" y="3137929"/>
            <a:ext cx="4366317" cy="1662671"/>
            <a:chOff x="4306472" y="2787535"/>
            <a:chExt cx="4366317" cy="1662671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4306472" y="2787535"/>
              <a:ext cx="4150062" cy="1442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3" name="Group 59"/>
            <p:cNvGrpSpPr/>
            <p:nvPr/>
          </p:nvGrpSpPr>
          <p:grpSpPr>
            <a:xfrm>
              <a:off x="4544007" y="2823965"/>
              <a:ext cx="4128782" cy="1626241"/>
              <a:chOff x="4544007" y="2823965"/>
              <a:chExt cx="4128782" cy="1626241"/>
            </a:xfrm>
          </p:grpSpPr>
          <p:sp>
            <p:nvSpPr>
              <p:cNvPr id="20" name="Freeform 10"/>
              <p:cNvSpPr>
                <a:spLocks/>
              </p:cNvSpPr>
              <p:nvPr/>
            </p:nvSpPr>
            <p:spPr bwMode="auto">
              <a:xfrm>
                <a:off x="4581698" y="3124200"/>
                <a:ext cx="3752010" cy="116576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21" y="69"/>
                  </a:cxn>
                  <a:cxn ang="0">
                    <a:pos x="42" y="106"/>
                  </a:cxn>
                  <a:cxn ang="0">
                    <a:pos x="63" y="95"/>
                  </a:cxn>
                  <a:cxn ang="0">
                    <a:pos x="84" y="46"/>
                  </a:cxn>
                  <a:cxn ang="0">
                    <a:pos x="104" y="5"/>
                  </a:cxn>
                  <a:cxn ang="0">
                    <a:pos x="125" y="9"/>
                  </a:cxn>
                  <a:cxn ang="0">
                    <a:pos x="146" y="54"/>
                  </a:cxn>
                  <a:cxn ang="0">
                    <a:pos x="167" y="99"/>
                  </a:cxn>
                  <a:cxn ang="0">
                    <a:pos x="188" y="103"/>
                  </a:cxn>
                  <a:cxn ang="0">
                    <a:pos x="208" y="62"/>
                  </a:cxn>
                  <a:cxn ang="0">
                    <a:pos x="229" y="13"/>
                  </a:cxn>
                  <a:cxn ang="0">
                    <a:pos x="250" y="2"/>
                  </a:cxn>
                  <a:cxn ang="0">
                    <a:pos x="271" y="39"/>
                  </a:cxn>
                  <a:cxn ang="0">
                    <a:pos x="291" y="89"/>
                  </a:cxn>
                  <a:cxn ang="0">
                    <a:pos x="312" y="107"/>
                  </a:cxn>
                  <a:cxn ang="0">
                    <a:pos x="333" y="76"/>
                  </a:cxn>
                  <a:cxn ang="0">
                    <a:pos x="354" y="25"/>
                  </a:cxn>
                  <a:cxn ang="0">
                    <a:pos x="375" y="0"/>
                  </a:cxn>
                </a:cxnLst>
                <a:rect l="0" t="0" r="r" b="b"/>
                <a:pathLst>
                  <a:path w="375" h="107">
                    <a:moveTo>
                      <a:pt x="0" y="19"/>
                    </a:moveTo>
                    <a:lnTo>
                      <a:pt x="21" y="69"/>
                    </a:lnTo>
                    <a:lnTo>
                      <a:pt x="42" y="106"/>
                    </a:lnTo>
                    <a:lnTo>
                      <a:pt x="63" y="95"/>
                    </a:lnTo>
                    <a:lnTo>
                      <a:pt x="84" y="46"/>
                    </a:lnTo>
                    <a:lnTo>
                      <a:pt x="104" y="5"/>
                    </a:lnTo>
                    <a:lnTo>
                      <a:pt x="125" y="9"/>
                    </a:lnTo>
                    <a:lnTo>
                      <a:pt x="146" y="54"/>
                    </a:lnTo>
                    <a:lnTo>
                      <a:pt x="167" y="99"/>
                    </a:lnTo>
                    <a:lnTo>
                      <a:pt x="188" y="103"/>
                    </a:lnTo>
                    <a:lnTo>
                      <a:pt x="208" y="62"/>
                    </a:lnTo>
                    <a:lnTo>
                      <a:pt x="229" y="13"/>
                    </a:lnTo>
                    <a:lnTo>
                      <a:pt x="250" y="2"/>
                    </a:lnTo>
                    <a:lnTo>
                      <a:pt x="271" y="39"/>
                    </a:lnTo>
                    <a:lnTo>
                      <a:pt x="291" y="89"/>
                    </a:lnTo>
                    <a:lnTo>
                      <a:pt x="312" y="107"/>
                    </a:lnTo>
                    <a:lnTo>
                      <a:pt x="333" y="76"/>
                    </a:lnTo>
                    <a:lnTo>
                      <a:pt x="354" y="25"/>
                    </a:lnTo>
                    <a:lnTo>
                      <a:pt x="375" y="0"/>
                    </a:lnTo>
                  </a:path>
                </a:pathLst>
              </a:custGeom>
              <a:noFill/>
              <a:ln w="57150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Line 11"/>
              <p:cNvSpPr>
                <a:spLocks noChangeShapeType="1"/>
              </p:cNvSpPr>
              <p:nvPr/>
            </p:nvSpPr>
            <p:spPr bwMode="auto">
              <a:xfrm>
                <a:off x="4561426" y="2823965"/>
                <a:ext cx="0" cy="159563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2" name="Line 12"/>
              <p:cNvSpPr>
                <a:spLocks noChangeShapeType="1"/>
              </p:cNvSpPr>
              <p:nvPr/>
            </p:nvSpPr>
            <p:spPr bwMode="auto">
              <a:xfrm>
                <a:off x="4561426" y="4419600"/>
                <a:ext cx="411136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572000" y="3352800"/>
                <a:ext cx="3864428" cy="228600"/>
              </a:xfrm>
              <a:custGeom>
                <a:avLst/>
                <a:gdLst>
                  <a:gd name="connsiteX0" fmla="*/ 0 w 3864428"/>
                  <a:gd name="connsiteY0" fmla="*/ 626706 h 754223"/>
                  <a:gd name="connsiteX1" fmla="*/ 475861 w 3864428"/>
                  <a:gd name="connsiteY1" fmla="*/ 85530 h 754223"/>
                  <a:gd name="connsiteX2" fmla="*/ 895739 w 3864428"/>
                  <a:gd name="connsiteY2" fmla="*/ 664028 h 754223"/>
                  <a:gd name="connsiteX3" fmla="*/ 1614196 w 3864428"/>
                  <a:gd name="connsiteY3" fmla="*/ 38877 h 754223"/>
                  <a:gd name="connsiteX4" fmla="*/ 2463282 w 3864428"/>
                  <a:gd name="connsiteY4" fmla="*/ 645367 h 754223"/>
                  <a:gd name="connsiteX5" fmla="*/ 3041780 w 3864428"/>
                  <a:gd name="connsiteY5" fmla="*/ 1555 h 754223"/>
                  <a:gd name="connsiteX6" fmla="*/ 3582955 w 3864428"/>
                  <a:gd name="connsiteY6" fmla="*/ 654697 h 754223"/>
                  <a:gd name="connsiteX7" fmla="*/ 3825551 w 3864428"/>
                  <a:gd name="connsiteY7" fmla="*/ 598714 h 754223"/>
                  <a:gd name="connsiteX8" fmla="*/ 3816220 w 3864428"/>
                  <a:gd name="connsiteY8" fmla="*/ 589383 h 75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64428" h="754223">
                    <a:moveTo>
                      <a:pt x="0" y="626706"/>
                    </a:moveTo>
                    <a:cubicBezTo>
                      <a:pt x="163285" y="353008"/>
                      <a:pt x="326571" y="79310"/>
                      <a:pt x="475861" y="85530"/>
                    </a:cubicBezTo>
                    <a:cubicBezTo>
                      <a:pt x="625151" y="91750"/>
                      <a:pt x="706017" y="671803"/>
                      <a:pt x="895739" y="664028"/>
                    </a:cubicBezTo>
                    <a:cubicBezTo>
                      <a:pt x="1085461" y="656253"/>
                      <a:pt x="1352939" y="41987"/>
                      <a:pt x="1614196" y="38877"/>
                    </a:cubicBezTo>
                    <a:cubicBezTo>
                      <a:pt x="1875453" y="35767"/>
                      <a:pt x="2225351" y="651587"/>
                      <a:pt x="2463282" y="645367"/>
                    </a:cubicBezTo>
                    <a:cubicBezTo>
                      <a:pt x="2701213" y="639147"/>
                      <a:pt x="2855168" y="0"/>
                      <a:pt x="3041780" y="1555"/>
                    </a:cubicBezTo>
                    <a:cubicBezTo>
                      <a:pt x="3228392" y="3110"/>
                      <a:pt x="3452327" y="555171"/>
                      <a:pt x="3582955" y="654697"/>
                    </a:cubicBezTo>
                    <a:cubicBezTo>
                      <a:pt x="3713583" y="754223"/>
                      <a:pt x="3786674" y="609600"/>
                      <a:pt x="3825551" y="598714"/>
                    </a:cubicBezTo>
                    <a:cubicBezTo>
                      <a:pt x="3864428" y="587828"/>
                      <a:pt x="3840324" y="588605"/>
                      <a:pt x="3816220" y="589383"/>
                    </a:cubicBezTo>
                  </a:path>
                </a:pathLst>
              </a:custGeom>
              <a:ln w="38100">
                <a:solidFill>
                  <a:schemeClr val="tx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8"/>
              <p:cNvSpPr>
                <a:spLocks/>
              </p:cNvSpPr>
              <p:nvPr/>
            </p:nvSpPr>
            <p:spPr bwMode="auto">
              <a:xfrm>
                <a:off x="4572000" y="3886200"/>
                <a:ext cx="3745981" cy="564006"/>
              </a:xfrm>
              <a:custGeom>
                <a:avLst/>
                <a:gdLst/>
                <a:ahLst/>
                <a:cxnLst>
                  <a:cxn ang="0">
                    <a:pos x="0" y="91"/>
                  </a:cxn>
                  <a:cxn ang="0">
                    <a:pos x="21" y="128"/>
                  </a:cxn>
                  <a:cxn ang="0">
                    <a:pos x="42" y="106"/>
                  </a:cxn>
                  <a:cxn ang="0">
                    <a:pos x="63" y="46"/>
                  </a:cxn>
                  <a:cxn ang="0">
                    <a:pos x="84" y="2"/>
                  </a:cxn>
                  <a:cxn ang="0">
                    <a:pos x="104" y="15"/>
                  </a:cxn>
                  <a:cxn ang="0">
                    <a:pos x="125" y="73"/>
                  </a:cxn>
                  <a:cxn ang="0">
                    <a:pos x="146" y="123"/>
                  </a:cxn>
                  <a:cxn ang="0">
                    <a:pos x="167" y="118"/>
                  </a:cxn>
                  <a:cxn ang="0">
                    <a:pos x="188" y="64"/>
                  </a:cxn>
                  <a:cxn ang="0">
                    <a:pos x="208" y="10"/>
                  </a:cxn>
                  <a:cxn ang="0">
                    <a:pos x="229" y="5"/>
                  </a:cxn>
                  <a:cxn ang="0">
                    <a:pos x="250" y="55"/>
                  </a:cxn>
                  <a:cxn ang="0">
                    <a:pos x="271" y="113"/>
                  </a:cxn>
                  <a:cxn ang="0">
                    <a:pos x="291" y="126"/>
                  </a:cxn>
                  <a:cxn ang="0">
                    <a:pos x="312" y="82"/>
                  </a:cxn>
                  <a:cxn ang="0">
                    <a:pos x="333" y="22"/>
                  </a:cxn>
                  <a:cxn ang="0">
                    <a:pos x="354" y="0"/>
                  </a:cxn>
                  <a:cxn ang="0">
                    <a:pos x="375" y="37"/>
                  </a:cxn>
                </a:cxnLst>
                <a:rect l="0" t="0" r="r" b="b"/>
                <a:pathLst>
                  <a:path w="375" h="128">
                    <a:moveTo>
                      <a:pt x="0" y="91"/>
                    </a:moveTo>
                    <a:lnTo>
                      <a:pt x="21" y="128"/>
                    </a:lnTo>
                    <a:lnTo>
                      <a:pt x="42" y="106"/>
                    </a:lnTo>
                    <a:lnTo>
                      <a:pt x="63" y="46"/>
                    </a:lnTo>
                    <a:lnTo>
                      <a:pt x="84" y="2"/>
                    </a:lnTo>
                    <a:lnTo>
                      <a:pt x="104" y="15"/>
                    </a:lnTo>
                    <a:lnTo>
                      <a:pt x="125" y="73"/>
                    </a:lnTo>
                    <a:lnTo>
                      <a:pt x="146" y="123"/>
                    </a:lnTo>
                    <a:lnTo>
                      <a:pt x="167" y="118"/>
                    </a:lnTo>
                    <a:lnTo>
                      <a:pt x="188" y="64"/>
                    </a:lnTo>
                    <a:lnTo>
                      <a:pt x="208" y="10"/>
                    </a:lnTo>
                    <a:lnTo>
                      <a:pt x="229" y="5"/>
                    </a:lnTo>
                    <a:lnTo>
                      <a:pt x="250" y="55"/>
                    </a:lnTo>
                    <a:lnTo>
                      <a:pt x="271" y="113"/>
                    </a:lnTo>
                    <a:lnTo>
                      <a:pt x="291" y="126"/>
                    </a:lnTo>
                    <a:lnTo>
                      <a:pt x="312" y="82"/>
                    </a:lnTo>
                    <a:lnTo>
                      <a:pt x="333" y="22"/>
                    </a:lnTo>
                    <a:lnTo>
                      <a:pt x="354" y="0"/>
                    </a:lnTo>
                    <a:lnTo>
                      <a:pt x="375" y="37"/>
                    </a:lnTo>
                  </a:path>
                </a:pathLst>
              </a:custGeom>
              <a:noFill/>
              <a:ln w="38100" cap="flat" cmpd="sng">
                <a:solidFill>
                  <a:schemeClr val="hlink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4544007" y="3962400"/>
                <a:ext cx="3886200" cy="4572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1" y="15"/>
                  </a:cxn>
                  <a:cxn ang="0">
                    <a:pos x="42" y="73"/>
                  </a:cxn>
                  <a:cxn ang="0">
                    <a:pos x="63" y="123"/>
                  </a:cxn>
                  <a:cxn ang="0">
                    <a:pos x="84" y="118"/>
                  </a:cxn>
                  <a:cxn ang="0">
                    <a:pos x="104" y="64"/>
                  </a:cxn>
                  <a:cxn ang="0">
                    <a:pos x="125" y="10"/>
                  </a:cxn>
                  <a:cxn ang="0">
                    <a:pos x="146" y="5"/>
                  </a:cxn>
                  <a:cxn ang="0">
                    <a:pos x="167" y="55"/>
                  </a:cxn>
                  <a:cxn ang="0">
                    <a:pos x="188" y="113"/>
                  </a:cxn>
                  <a:cxn ang="0">
                    <a:pos x="208" y="126"/>
                  </a:cxn>
                  <a:cxn ang="0">
                    <a:pos x="229" y="82"/>
                  </a:cxn>
                  <a:cxn ang="0">
                    <a:pos x="250" y="22"/>
                  </a:cxn>
                  <a:cxn ang="0">
                    <a:pos x="271" y="0"/>
                  </a:cxn>
                  <a:cxn ang="0">
                    <a:pos x="291" y="37"/>
                  </a:cxn>
                  <a:cxn ang="0">
                    <a:pos x="312" y="99"/>
                  </a:cxn>
                  <a:cxn ang="0">
                    <a:pos x="333" y="129"/>
                  </a:cxn>
                  <a:cxn ang="0">
                    <a:pos x="354" y="99"/>
                  </a:cxn>
                  <a:cxn ang="0">
                    <a:pos x="375" y="37"/>
                  </a:cxn>
                </a:cxnLst>
                <a:rect l="0" t="0" r="r" b="b"/>
                <a:pathLst>
                  <a:path w="375" h="129">
                    <a:moveTo>
                      <a:pt x="0" y="2"/>
                    </a:moveTo>
                    <a:lnTo>
                      <a:pt x="21" y="15"/>
                    </a:lnTo>
                    <a:lnTo>
                      <a:pt x="42" y="73"/>
                    </a:lnTo>
                    <a:lnTo>
                      <a:pt x="63" y="123"/>
                    </a:lnTo>
                    <a:lnTo>
                      <a:pt x="84" y="118"/>
                    </a:lnTo>
                    <a:lnTo>
                      <a:pt x="104" y="64"/>
                    </a:lnTo>
                    <a:lnTo>
                      <a:pt x="125" y="10"/>
                    </a:lnTo>
                    <a:lnTo>
                      <a:pt x="146" y="5"/>
                    </a:lnTo>
                    <a:lnTo>
                      <a:pt x="167" y="55"/>
                    </a:lnTo>
                    <a:lnTo>
                      <a:pt x="188" y="113"/>
                    </a:lnTo>
                    <a:lnTo>
                      <a:pt x="208" y="126"/>
                    </a:lnTo>
                    <a:lnTo>
                      <a:pt x="229" y="82"/>
                    </a:lnTo>
                    <a:lnTo>
                      <a:pt x="250" y="22"/>
                    </a:lnTo>
                    <a:lnTo>
                      <a:pt x="271" y="0"/>
                    </a:lnTo>
                    <a:lnTo>
                      <a:pt x="291" y="37"/>
                    </a:lnTo>
                    <a:lnTo>
                      <a:pt x="312" y="99"/>
                    </a:lnTo>
                    <a:lnTo>
                      <a:pt x="333" y="129"/>
                    </a:lnTo>
                    <a:lnTo>
                      <a:pt x="354" y="99"/>
                    </a:lnTo>
                    <a:lnTo>
                      <a:pt x="375" y="37"/>
                    </a:lnTo>
                  </a:path>
                </a:pathLst>
              </a:custGeom>
              <a:noFill/>
              <a:ln w="38100" cap="rnd" cmpd="sng">
                <a:solidFill>
                  <a:schemeClr val="hlink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381000" y="0"/>
            <a:ext cx="8305800" cy="1219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Community stability mechanisms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CV = </a:t>
            </a:r>
            <a:r>
              <a:rPr lang="en-US" sz="2000" kern="0" noProof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st</a:t>
            </a:r>
            <a:r>
              <a:rPr lang="en-US" sz="20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 dev / mean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" name="Text Box 15"/>
          <p:cNvSpPr txBox="1">
            <a:spLocks noChangeArrowheads="1"/>
          </p:cNvSpPr>
          <p:nvPr/>
        </p:nvSpPr>
        <p:spPr bwMode="auto">
          <a:xfrm rot="16200000">
            <a:off x="3814121" y="3883336"/>
            <a:ext cx="984878" cy="53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biomass</a:t>
            </a:r>
          </a:p>
        </p:txBody>
      </p:sp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6174720" y="4719935"/>
            <a:ext cx="7777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8129838" y="3276600"/>
            <a:ext cx="109036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Community</a:t>
            </a:r>
          </a:p>
        </p:txBody>
      </p:sp>
      <p:sp>
        <p:nvSpPr>
          <p:cNvPr id="49" name="Text Box 25"/>
          <p:cNvSpPr txBox="1">
            <a:spLocks noChangeArrowheads="1"/>
          </p:cNvSpPr>
          <p:nvPr/>
        </p:nvSpPr>
        <p:spPr bwMode="auto">
          <a:xfrm>
            <a:off x="8153400" y="4038600"/>
            <a:ext cx="1037463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Population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533401"/>
            <a:ext cx="82296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	</a:t>
            </a:r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 smtClean="0">
                <a:solidFill>
                  <a:srgbClr val="B5E739"/>
                </a:solidFill>
              </a:rPr>
              <a:t>	</a:t>
            </a:r>
          </a:p>
          <a:p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Asynchrony/compensation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		</a:t>
            </a: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Statistical averaging	</a:t>
            </a: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Overyielding</a:t>
            </a:r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  		</a:t>
            </a: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Selection effect</a:t>
            </a:r>
            <a:r>
              <a:rPr lang="en-US" dirty="0" smtClean="0"/>
              <a:t>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Facilitation	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Weak interactions	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 rot="16200000">
            <a:off x="3737920" y="5025079"/>
            <a:ext cx="984878" cy="53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biomass</a:t>
            </a:r>
          </a:p>
        </p:txBody>
      </p: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4396683" y="4572000"/>
            <a:ext cx="4150062" cy="144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Freeform 8"/>
          <p:cNvSpPr>
            <a:spLocks/>
          </p:cNvSpPr>
          <p:nvPr/>
        </p:nvSpPr>
        <p:spPr bwMode="auto">
          <a:xfrm>
            <a:off x="4595710" y="5903217"/>
            <a:ext cx="3752010" cy="224648"/>
          </a:xfrm>
          <a:custGeom>
            <a:avLst/>
            <a:gdLst/>
            <a:ahLst/>
            <a:cxnLst>
              <a:cxn ang="0">
                <a:pos x="0" y="91"/>
              </a:cxn>
              <a:cxn ang="0">
                <a:pos x="21" y="128"/>
              </a:cxn>
              <a:cxn ang="0">
                <a:pos x="42" y="106"/>
              </a:cxn>
              <a:cxn ang="0">
                <a:pos x="63" y="46"/>
              </a:cxn>
              <a:cxn ang="0">
                <a:pos x="84" y="2"/>
              </a:cxn>
              <a:cxn ang="0">
                <a:pos x="104" y="15"/>
              </a:cxn>
              <a:cxn ang="0">
                <a:pos x="125" y="73"/>
              </a:cxn>
              <a:cxn ang="0">
                <a:pos x="146" y="123"/>
              </a:cxn>
              <a:cxn ang="0">
                <a:pos x="167" y="118"/>
              </a:cxn>
              <a:cxn ang="0">
                <a:pos x="188" y="64"/>
              </a:cxn>
              <a:cxn ang="0">
                <a:pos x="208" y="10"/>
              </a:cxn>
              <a:cxn ang="0">
                <a:pos x="229" y="5"/>
              </a:cxn>
              <a:cxn ang="0">
                <a:pos x="250" y="55"/>
              </a:cxn>
              <a:cxn ang="0">
                <a:pos x="271" y="113"/>
              </a:cxn>
              <a:cxn ang="0">
                <a:pos x="291" y="126"/>
              </a:cxn>
              <a:cxn ang="0">
                <a:pos x="312" y="82"/>
              </a:cxn>
              <a:cxn ang="0">
                <a:pos x="333" y="22"/>
              </a:cxn>
              <a:cxn ang="0">
                <a:pos x="354" y="0"/>
              </a:cxn>
              <a:cxn ang="0">
                <a:pos x="375" y="37"/>
              </a:cxn>
            </a:cxnLst>
            <a:rect l="0" t="0" r="r" b="b"/>
            <a:pathLst>
              <a:path w="375" h="128">
                <a:moveTo>
                  <a:pt x="0" y="91"/>
                </a:moveTo>
                <a:lnTo>
                  <a:pt x="21" y="128"/>
                </a:lnTo>
                <a:lnTo>
                  <a:pt x="42" y="106"/>
                </a:lnTo>
                <a:lnTo>
                  <a:pt x="63" y="46"/>
                </a:lnTo>
                <a:lnTo>
                  <a:pt x="84" y="2"/>
                </a:lnTo>
                <a:lnTo>
                  <a:pt x="104" y="15"/>
                </a:lnTo>
                <a:lnTo>
                  <a:pt x="125" y="73"/>
                </a:lnTo>
                <a:lnTo>
                  <a:pt x="146" y="123"/>
                </a:lnTo>
                <a:lnTo>
                  <a:pt x="167" y="118"/>
                </a:lnTo>
                <a:lnTo>
                  <a:pt x="188" y="64"/>
                </a:lnTo>
                <a:lnTo>
                  <a:pt x="208" y="10"/>
                </a:lnTo>
                <a:lnTo>
                  <a:pt x="229" y="5"/>
                </a:lnTo>
                <a:lnTo>
                  <a:pt x="250" y="55"/>
                </a:lnTo>
                <a:lnTo>
                  <a:pt x="271" y="113"/>
                </a:lnTo>
                <a:lnTo>
                  <a:pt x="291" y="126"/>
                </a:lnTo>
                <a:lnTo>
                  <a:pt x="312" y="82"/>
                </a:lnTo>
                <a:lnTo>
                  <a:pt x="333" y="22"/>
                </a:lnTo>
                <a:lnTo>
                  <a:pt x="354" y="0"/>
                </a:lnTo>
                <a:lnTo>
                  <a:pt x="375" y="37"/>
                </a:lnTo>
              </a:path>
            </a:pathLst>
          </a:custGeom>
          <a:noFill/>
          <a:ln w="38100" cap="flat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>
            <a:off x="4595710" y="5867400"/>
            <a:ext cx="3752010" cy="224648"/>
          </a:xfrm>
          <a:custGeom>
            <a:avLst/>
            <a:gdLst/>
            <a:ahLst/>
            <a:cxnLst>
              <a:cxn ang="0">
                <a:pos x="0" y="2"/>
              </a:cxn>
              <a:cxn ang="0">
                <a:pos x="21" y="15"/>
              </a:cxn>
              <a:cxn ang="0">
                <a:pos x="42" y="73"/>
              </a:cxn>
              <a:cxn ang="0">
                <a:pos x="63" y="123"/>
              </a:cxn>
              <a:cxn ang="0">
                <a:pos x="84" y="118"/>
              </a:cxn>
              <a:cxn ang="0">
                <a:pos x="104" y="64"/>
              </a:cxn>
              <a:cxn ang="0">
                <a:pos x="125" y="10"/>
              </a:cxn>
              <a:cxn ang="0">
                <a:pos x="146" y="5"/>
              </a:cxn>
              <a:cxn ang="0">
                <a:pos x="167" y="55"/>
              </a:cxn>
              <a:cxn ang="0">
                <a:pos x="188" y="113"/>
              </a:cxn>
              <a:cxn ang="0">
                <a:pos x="208" y="126"/>
              </a:cxn>
              <a:cxn ang="0">
                <a:pos x="229" y="82"/>
              </a:cxn>
              <a:cxn ang="0">
                <a:pos x="250" y="22"/>
              </a:cxn>
              <a:cxn ang="0">
                <a:pos x="271" y="0"/>
              </a:cxn>
              <a:cxn ang="0">
                <a:pos x="291" y="37"/>
              </a:cxn>
              <a:cxn ang="0">
                <a:pos x="312" y="99"/>
              </a:cxn>
              <a:cxn ang="0">
                <a:pos x="333" y="129"/>
              </a:cxn>
              <a:cxn ang="0">
                <a:pos x="354" y="99"/>
              </a:cxn>
              <a:cxn ang="0">
                <a:pos x="375" y="37"/>
              </a:cxn>
            </a:cxnLst>
            <a:rect l="0" t="0" r="r" b="b"/>
            <a:pathLst>
              <a:path w="375" h="129">
                <a:moveTo>
                  <a:pt x="0" y="2"/>
                </a:moveTo>
                <a:lnTo>
                  <a:pt x="21" y="15"/>
                </a:lnTo>
                <a:lnTo>
                  <a:pt x="42" y="73"/>
                </a:lnTo>
                <a:lnTo>
                  <a:pt x="63" y="123"/>
                </a:lnTo>
                <a:lnTo>
                  <a:pt x="84" y="118"/>
                </a:lnTo>
                <a:lnTo>
                  <a:pt x="104" y="64"/>
                </a:lnTo>
                <a:lnTo>
                  <a:pt x="125" y="10"/>
                </a:lnTo>
                <a:lnTo>
                  <a:pt x="146" y="5"/>
                </a:lnTo>
                <a:lnTo>
                  <a:pt x="167" y="55"/>
                </a:lnTo>
                <a:lnTo>
                  <a:pt x="188" y="113"/>
                </a:lnTo>
                <a:lnTo>
                  <a:pt x="208" y="126"/>
                </a:lnTo>
                <a:lnTo>
                  <a:pt x="229" y="82"/>
                </a:lnTo>
                <a:lnTo>
                  <a:pt x="250" y="22"/>
                </a:lnTo>
                <a:lnTo>
                  <a:pt x="271" y="0"/>
                </a:lnTo>
                <a:lnTo>
                  <a:pt x="291" y="37"/>
                </a:lnTo>
                <a:lnTo>
                  <a:pt x="312" y="99"/>
                </a:lnTo>
                <a:lnTo>
                  <a:pt x="333" y="129"/>
                </a:lnTo>
                <a:lnTo>
                  <a:pt x="354" y="99"/>
                </a:lnTo>
                <a:lnTo>
                  <a:pt x="375" y="37"/>
                </a:lnTo>
              </a:path>
            </a:pathLst>
          </a:custGeom>
          <a:noFill/>
          <a:ln w="38100" cap="rnd" cmpd="sng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>
            <a:off x="4595709" y="5446024"/>
            <a:ext cx="3752010" cy="116576"/>
          </a:xfrm>
          <a:custGeom>
            <a:avLst/>
            <a:gdLst/>
            <a:ahLst/>
            <a:cxnLst>
              <a:cxn ang="0">
                <a:pos x="0" y="19"/>
              </a:cxn>
              <a:cxn ang="0">
                <a:pos x="21" y="69"/>
              </a:cxn>
              <a:cxn ang="0">
                <a:pos x="42" y="106"/>
              </a:cxn>
              <a:cxn ang="0">
                <a:pos x="63" y="95"/>
              </a:cxn>
              <a:cxn ang="0">
                <a:pos x="84" y="46"/>
              </a:cxn>
              <a:cxn ang="0">
                <a:pos x="104" y="5"/>
              </a:cxn>
              <a:cxn ang="0">
                <a:pos x="125" y="9"/>
              </a:cxn>
              <a:cxn ang="0">
                <a:pos x="146" y="54"/>
              </a:cxn>
              <a:cxn ang="0">
                <a:pos x="167" y="99"/>
              </a:cxn>
              <a:cxn ang="0">
                <a:pos x="188" y="103"/>
              </a:cxn>
              <a:cxn ang="0">
                <a:pos x="208" y="62"/>
              </a:cxn>
              <a:cxn ang="0">
                <a:pos x="229" y="13"/>
              </a:cxn>
              <a:cxn ang="0">
                <a:pos x="250" y="2"/>
              </a:cxn>
              <a:cxn ang="0">
                <a:pos x="271" y="39"/>
              </a:cxn>
              <a:cxn ang="0">
                <a:pos x="291" y="89"/>
              </a:cxn>
              <a:cxn ang="0">
                <a:pos x="312" y="107"/>
              </a:cxn>
              <a:cxn ang="0">
                <a:pos x="333" y="76"/>
              </a:cxn>
              <a:cxn ang="0">
                <a:pos x="354" y="25"/>
              </a:cxn>
              <a:cxn ang="0">
                <a:pos x="375" y="0"/>
              </a:cxn>
            </a:cxnLst>
            <a:rect l="0" t="0" r="r" b="b"/>
            <a:pathLst>
              <a:path w="375" h="107">
                <a:moveTo>
                  <a:pt x="0" y="19"/>
                </a:moveTo>
                <a:lnTo>
                  <a:pt x="21" y="69"/>
                </a:lnTo>
                <a:lnTo>
                  <a:pt x="42" y="106"/>
                </a:lnTo>
                <a:lnTo>
                  <a:pt x="63" y="95"/>
                </a:lnTo>
                <a:lnTo>
                  <a:pt x="84" y="46"/>
                </a:lnTo>
                <a:lnTo>
                  <a:pt x="104" y="5"/>
                </a:lnTo>
                <a:lnTo>
                  <a:pt x="125" y="9"/>
                </a:lnTo>
                <a:lnTo>
                  <a:pt x="146" y="54"/>
                </a:lnTo>
                <a:lnTo>
                  <a:pt x="167" y="99"/>
                </a:lnTo>
                <a:lnTo>
                  <a:pt x="188" y="103"/>
                </a:lnTo>
                <a:lnTo>
                  <a:pt x="208" y="62"/>
                </a:lnTo>
                <a:lnTo>
                  <a:pt x="229" y="13"/>
                </a:lnTo>
                <a:lnTo>
                  <a:pt x="250" y="2"/>
                </a:lnTo>
                <a:lnTo>
                  <a:pt x="271" y="39"/>
                </a:lnTo>
                <a:lnTo>
                  <a:pt x="291" y="89"/>
                </a:lnTo>
                <a:lnTo>
                  <a:pt x="312" y="107"/>
                </a:lnTo>
                <a:lnTo>
                  <a:pt x="333" y="76"/>
                </a:lnTo>
                <a:lnTo>
                  <a:pt x="354" y="25"/>
                </a:lnTo>
                <a:lnTo>
                  <a:pt x="375" y="0"/>
                </a:lnTo>
              </a:path>
            </a:pathLst>
          </a:custGeom>
          <a:noFill/>
          <a:ln w="57150" cmpd="sng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Line 11"/>
          <p:cNvSpPr>
            <a:spLocks noChangeShapeType="1"/>
          </p:cNvSpPr>
          <p:nvPr/>
        </p:nvSpPr>
        <p:spPr bwMode="auto">
          <a:xfrm>
            <a:off x="4575437" y="4608430"/>
            <a:ext cx="0" cy="15956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Line 12"/>
          <p:cNvSpPr>
            <a:spLocks noChangeShapeType="1"/>
          </p:cNvSpPr>
          <p:nvPr/>
        </p:nvSpPr>
        <p:spPr bwMode="auto">
          <a:xfrm>
            <a:off x="4575437" y="6204065"/>
            <a:ext cx="4111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4648200" y="5867400"/>
            <a:ext cx="3733800" cy="304800"/>
          </a:xfrm>
          <a:custGeom>
            <a:avLst/>
            <a:gdLst>
              <a:gd name="connsiteX0" fmla="*/ 0 w 3864428"/>
              <a:gd name="connsiteY0" fmla="*/ 626706 h 754223"/>
              <a:gd name="connsiteX1" fmla="*/ 475861 w 3864428"/>
              <a:gd name="connsiteY1" fmla="*/ 85530 h 754223"/>
              <a:gd name="connsiteX2" fmla="*/ 895739 w 3864428"/>
              <a:gd name="connsiteY2" fmla="*/ 664028 h 754223"/>
              <a:gd name="connsiteX3" fmla="*/ 1614196 w 3864428"/>
              <a:gd name="connsiteY3" fmla="*/ 38877 h 754223"/>
              <a:gd name="connsiteX4" fmla="*/ 2463282 w 3864428"/>
              <a:gd name="connsiteY4" fmla="*/ 645367 h 754223"/>
              <a:gd name="connsiteX5" fmla="*/ 3041780 w 3864428"/>
              <a:gd name="connsiteY5" fmla="*/ 1555 h 754223"/>
              <a:gd name="connsiteX6" fmla="*/ 3582955 w 3864428"/>
              <a:gd name="connsiteY6" fmla="*/ 654697 h 754223"/>
              <a:gd name="connsiteX7" fmla="*/ 3825551 w 3864428"/>
              <a:gd name="connsiteY7" fmla="*/ 598714 h 754223"/>
              <a:gd name="connsiteX8" fmla="*/ 3816220 w 3864428"/>
              <a:gd name="connsiteY8" fmla="*/ 589383 h 75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428" h="754223">
                <a:moveTo>
                  <a:pt x="0" y="626706"/>
                </a:moveTo>
                <a:cubicBezTo>
                  <a:pt x="163285" y="353008"/>
                  <a:pt x="326571" y="79310"/>
                  <a:pt x="475861" y="85530"/>
                </a:cubicBezTo>
                <a:cubicBezTo>
                  <a:pt x="625151" y="91750"/>
                  <a:pt x="706017" y="671803"/>
                  <a:pt x="895739" y="664028"/>
                </a:cubicBezTo>
                <a:cubicBezTo>
                  <a:pt x="1085461" y="656253"/>
                  <a:pt x="1352939" y="41987"/>
                  <a:pt x="1614196" y="38877"/>
                </a:cubicBezTo>
                <a:cubicBezTo>
                  <a:pt x="1875453" y="35767"/>
                  <a:pt x="2225351" y="651587"/>
                  <a:pt x="2463282" y="645367"/>
                </a:cubicBezTo>
                <a:cubicBezTo>
                  <a:pt x="2701213" y="639147"/>
                  <a:pt x="2855168" y="0"/>
                  <a:pt x="3041780" y="1555"/>
                </a:cubicBezTo>
                <a:cubicBezTo>
                  <a:pt x="3228392" y="3110"/>
                  <a:pt x="3452327" y="555171"/>
                  <a:pt x="3582955" y="654697"/>
                </a:cubicBezTo>
                <a:cubicBezTo>
                  <a:pt x="3713583" y="754223"/>
                  <a:pt x="3786674" y="609600"/>
                  <a:pt x="3825551" y="598714"/>
                </a:cubicBezTo>
                <a:cubicBezTo>
                  <a:pt x="3864428" y="587828"/>
                  <a:pt x="3840324" y="588605"/>
                  <a:pt x="3816220" y="589383"/>
                </a:cubicBezTo>
              </a:path>
            </a:pathLst>
          </a:custGeom>
          <a:ln w="38100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381000" y="0"/>
            <a:ext cx="8305800" cy="1219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Community stability mechanisms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noProof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CV = std dev / mean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6172200" y="6248400"/>
            <a:ext cx="7777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 Box 25"/>
          <p:cNvSpPr txBox="1">
            <a:spLocks noChangeArrowheads="1"/>
          </p:cNvSpPr>
          <p:nvPr/>
        </p:nvSpPr>
        <p:spPr bwMode="auto">
          <a:xfrm>
            <a:off x="8077200" y="5181600"/>
            <a:ext cx="1090362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Community</a:t>
            </a: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8077200" y="5715000"/>
            <a:ext cx="1037463" cy="30777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Population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xtured">
  <a:themeElements>
    <a:clrScheme name="Textured 3">
      <a:dk1>
        <a:srgbClr val="4E4E74"/>
      </a:dk1>
      <a:lt1>
        <a:srgbClr val="FFFFFF"/>
      </a:lt1>
      <a:dk2>
        <a:srgbClr val="666699"/>
      </a:dk2>
      <a:lt2>
        <a:srgbClr val="FFFFCC"/>
      </a:lt2>
      <a:accent1>
        <a:srgbClr val="5E5884"/>
      </a:accent1>
      <a:accent2>
        <a:srgbClr val="8AB29D"/>
      </a:accent2>
      <a:accent3>
        <a:srgbClr val="B8B8CA"/>
      </a:accent3>
      <a:accent4>
        <a:srgbClr val="DADADA"/>
      </a:accent4>
      <a:accent5>
        <a:srgbClr val="B6B4C2"/>
      </a:accent5>
      <a:accent6>
        <a:srgbClr val="7DA18E"/>
      </a:accent6>
      <a:hlink>
        <a:srgbClr val="FFFF99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23993</TotalTime>
  <Words>1154</Words>
  <Application>Microsoft Macintosh PowerPoint</Application>
  <PresentationFormat>On-screen Show (4:3)</PresentationFormat>
  <Paragraphs>567</Paragraphs>
  <Slides>48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Textured</vt:lpstr>
      <vt:lpstr>Document</vt:lpstr>
      <vt:lpstr>SPW 7.0 Graph</vt:lpstr>
      <vt:lpstr>Temporal stability in aquatic food webs: the role of environmental variability and species richness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mesocosm food webs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Ohio Wesleyan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Microcosms . . .Mesocosms . . .Macrocosms . . .Nature</dc:title>
  <dc:creator>Amy Downing</dc:creator>
  <cp:lastModifiedBy>Amy Downing</cp:lastModifiedBy>
  <cp:revision>689</cp:revision>
  <cp:lastPrinted>1601-01-01T00:00:00Z</cp:lastPrinted>
  <dcterms:created xsi:type="dcterms:W3CDTF">2004-01-03T14:08:52Z</dcterms:created>
  <dcterms:modified xsi:type="dcterms:W3CDTF">2016-05-20T15:33:23Z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9</vt:i4>
  </property>
</Properties>
</file>